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4" r:id="rId16"/>
    <p:sldId id="285" r:id="rId17"/>
    <p:sldId id="286" r:id="rId18"/>
    <p:sldId id="289" r:id="rId19"/>
    <p:sldId id="290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300" r:id="rId28"/>
    <p:sldId id="301" r:id="rId29"/>
    <p:sldId id="304" r:id="rId30"/>
    <p:sldId id="305" r:id="rId31"/>
    <p:sldId id="306" r:id="rId32"/>
    <p:sldId id="307" r:id="rId33"/>
    <p:sldId id="30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3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F3256-4A06-42E1-A5D7-E699F6787A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47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87624" y="692696"/>
            <a:ext cx="69885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84312" y="1340768"/>
            <a:ext cx="8136904" cy="2597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ru-RU" sz="4000" b="1" dirty="0" smtClean="0">
                <a:latin typeface="Century Schoolbook" panose="02040604050505020304" pitchFamily="18" charset="0"/>
              </a:rPr>
              <a:t>Внеклассное чтение </a:t>
            </a:r>
            <a:endParaRPr lang="ru-RU" sz="4000" b="1" dirty="0" smtClean="0">
              <a:latin typeface="Century Schoolbook" panose="020406040505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4000" b="1" smtClean="0">
                <a:latin typeface="Century Schoolbook" panose="02040604050505020304" pitchFamily="18" charset="0"/>
              </a:rPr>
              <a:t>подготовительный </a:t>
            </a:r>
            <a:r>
              <a:rPr lang="ru-RU" sz="4000" b="1" dirty="0" smtClean="0">
                <a:latin typeface="Century Schoolbook" panose="02040604050505020304" pitchFamily="18" charset="0"/>
              </a:rPr>
              <a:t>этап</a:t>
            </a:r>
            <a:endParaRPr lang="ru-RU" sz="4000" b="1" dirty="0" smtClean="0">
              <a:latin typeface="Century Schoolbook" panose="020406040505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4000" b="1" dirty="0" smtClean="0">
                <a:latin typeface="Century Schoolbook" panose="02040604050505020304" pitchFamily="18" charset="0"/>
              </a:rPr>
              <a:t>Часть 1</a:t>
            </a:r>
            <a:endParaRPr lang="ru-RU" sz="4000" b="1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857875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книга – средство общения между людьми, орудие массовой информации;</a:t>
            </a:r>
          </a:p>
          <a:p>
            <a:pPr eaLnBrk="1" hangingPunct="1"/>
            <a:r>
              <a:rPr lang="ru-RU" altLang="ru-RU" sz="2400" smtClean="0"/>
              <a:t>книга – синоним произведения литературы, плод авторской работы;</a:t>
            </a:r>
          </a:p>
          <a:p>
            <a:pPr eaLnBrk="1" hangingPunct="1"/>
            <a:r>
              <a:rPr lang="ru-RU" altLang="ru-RU" sz="2400" smtClean="0"/>
              <a:t>книга – издание – продукт издательско- полиграфичекой деятельности;</a:t>
            </a:r>
          </a:p>
          <a:p>
            <a:pPr eaLnBrk="1" hangingPunct="1"/>
            <a:r>
              <a:rPr lang="ru-RU" altLang="ru-RU" sz="2400" smtClean="0"/>
              <a:t>книга – особая форма издания, отличная от газеты, журнала, буклета, альбома (см. Ляхов В.Н. Очерки теории искусства книги. М., 1971. С. 6).</a:t>
            </a:r>
          </a:p>
          <a:p>
            <a:pPr eaLnBrk="1" hangingPunct="1"/>
            <a:r>
              <a:rPr lang="ru-RU" altLang="ru-RU" sz="2400" smtClean="0"/>
              <a:t>«Книги – это инструмент насаждения мудрости», – утверждал Я. А. Коменский. Мудрость – это глубокий ум, опирающийся на жизненный опыт. </a:t>
            </a:r>
          </a:p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00599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075240" cy="115212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/>
              <a:t>Функция книги</a:t>
            </a:r>
            <a:br>
              <a:rPr lang="ru-RU" sz="4000" b="1" dirty="0" smtClean="0"/>
            </a:br>
            <a:endParaRPr lang="ru-RU" sz="4000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i="1" dirty="0" smtClean="0">
              <a:latin typeface="+mj-lt"/>
              <a:ea typeface="+mj-ea"/>
              <a:cs typeface="+mj-cs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i="1" dirty="0" smtClean="0">
                <a:latin typeface="+mj-lt"/>
                <a:ea typeface="+mj-ea"/>
                <a:cs typeface="+mj-cs"/>
              </a:rPr>
              <a:t>Фиксировать, хранить и передавать</a:t>
            </a:r>
            <a:r>
              <a:rPr lang="ru-RU" dirty="0" smtClean="0">
                <a:latin typeface="+mj-lt"/>
                <a:ea typeface="+mj-ea"/>
                <a:cs typeface="+mj-cs"/>
              </a:rPr>
              <a:t> читателям </a:t>
            </a:r>
            <a:r>
              <a:rPr lang="ru-RU" i="1" dirty="0" smtClean="0">
                <a:latin typeface="+mj-lt"/>
                <a:ea typeface="+mj-ea"/>
                <a:cs typeface="+mj-cs"/>
              </a:rPr>
              <a:t>опыт, </a:t>
            </a:r>
            <a:r>
              <a:rPr lang="ru-RU" dirty="0" smtClean="0">
                <a:latin typeface="+mj-lt"/>
                <a:ea typeface="+mj-ea"/>
                <a:cs typeface="+mj-cs"/>
              </a:rPr>
              <a:t>накопленный поколениями.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202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00113"/>
          </a:xfrm>
        </p:spPr>
        <p:txBody>
          <a:bodyPr/>
          <a:lstStyle/>
          <a:p>
            <a:pPr eaLnBrk="1" hangingPunct="1"/>
            <a:r>
              <a:rPr lang="ru-RU" altLang="ru-RU" sz="3200" smtClean="0"/>
              <a:t>Свойства книги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5815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400" smtClean="0"/>
              <a:t>Ведущее начало в книге — это содержание.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smtClean="0"/>
              <a:t> Ядром же содержания является текст.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smtClean="0"/>
              <a:t> В зависимости от назначения книги в ней продумывается оформление и размещение текста для удобства отыскания в нем нужного материала или с его помощью нужной книги среди других книг.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smtClean="0"/>
              <a:t>Важны также прочность книги, ее размеры, вес, упругость страниц, приятно ли ее держать в руках и т.д.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smtClean="0"/>
              <a:t>Все эти требования помогли вычленить элементы книги.</a:t>
            </a:r>
          </a:p>
          <a:p>
            <a:pPr eaLnBrk="1" hangingPunct="1"/>
            <a:endParaRPr lang="ru-RU" altLang="ru-RU" sz="2400" smtClean="0"/>
          </a:p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53873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i="1" smtClean="0"/>
              <a:t>Элементами книги </a:t>
            </a:r>
            <a:r>
              <a:rPr lang="ru-RU" altLang="ru-RU" smtClean="0"/>
              <a:t>являются: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7704137" cy="46799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обложка,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переплет,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суперобложка,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корешок,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форзац,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титульный лист,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оглавление,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выходные сведения,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алфавитный указатель,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иллюстрации.</a:t>
            </a:r>
            <a:endParaRPr lang="ru-RU" altLang="ru-RU" sz="2800" i="1" smtClean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-323850" y="260350"/>
            <a:ext cx="8208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4400"/>
          </a:p>
        </p:txBody>
      </p:sp>
    </p:spTree>
    <p:extLst>
      <p:ext uri="{BB962C8B-B14F-4D97-AF65-F5344CB8AC3E}">
        <p14:creationId xmlns:p14="http://schemas.microsoft.com/office/powerpoint/2010/main" val="247092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20713"/>
            <a:ext cx="8893175" cy="59039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i="1" smtClean="0"/>
              <a:t>Обложка и переплет, </a:t>
            </a:r>
            <a:r>
              <a:rPr lang="ru-RU" altLang="ru-RU" sz="2400" smtClean="0"/>
              <a:t>являясь внешним защитным устройством для книги, одновременно служат цели отыскания данной книги среди других, имея на себе необходимые надписи, рисунки.</a:t>
            </a:r>
          </a:p>
          <a:p>
            <a:pPr eaLnBrk="1" hangingPunct="1">
              <a:lnSpc>
                <a:spcPct val="90000"/>
              </a:lnSpc>
            </a:pPr>
            <a:endParaRPr lang="ru-RU" altLang="ru-RU" sz="2400" i="1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i="1" smtClean="0"/>
              <a:t>Корешок </a:t>
            </a:r>
            <a:r>
              <a:rPr lang="ru-RU" altLang="ru-RU" sz="2400" smtClean="0"/>
              <a:t>обеспечивает ориентировку в многотомном издании или в книгах, размещенных на полках.</a:t>
            </a:r>
          </a:p>
          <a:p>
            <a:pPr eaLnBrk="1" hangingPunct="1">
              <a:lnSpc>
                <a:spcPct val="90000"/>
              </a:lnSpc>
            </a:pPr>
            <a:endParaRPr lang="ru-RU" altLang="ru-RU" sz="2400" i="1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i="1" smtClean="0"/>
              <a:t>Оглавление и алфавитный указатель </a:t>
            </a:r>
            <a:r>
              <a:rPr lang="ru-RU" altLang="ru-RU" sz="2400" smtClean="0"/>
              <a:t>— это сведения о содержании книги и о форме изложения, помогающие читателю ориентироваться внутри текста книги.</a:t>
            </a:r>
            <a:endParaRPr lang="ru-RU" altLang="ru-RU" sz="2400" i="1" smtClean="0"/>
          </a:p>
          <a:p>
            <a:pPr eaLnBrk="1" hangingPunct="1">
              <a:lnSpc>
                <a:spcPct val="90000"/>
              </a:lnSpc>
            </a:pPr>
            <a:endParaRPr lang="ru-RU" altLang="ru-RU" sz="2400" i="1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i="1" smtClean="0"/>
              <a:t>Форзац </a:t>
            </a:r>
            <a:r>
              <a:rPr lang="ru-RU" altLang="ru-RU" sz="2400" smtClean="0"/>
              <a:t>— это лист, скрепляющий переплет с книжным бло­ком. Он нередко используется для справочных сведений, карт, схем или рекламной информации.</a:t>
            </a:r>
            <a:endParaRPr lang="ru-RU" altLang="ru-RU" sz="2400" i="1" smtClean="0"/>
          </a:p>
          <a:p>
            <a:pPr eaLnBrk="1" hangingPunct="1">
              <a:lnSpc>
                <a:spcPct val="90000"/>
              </a:lnSpc>
            </a:pPr>
            <a:endParaRPr lang="ru-RU" altLang="ru-RU" sz="2400" i="1" smtClean="0"/>
          </a:p>
        </p:txBody>
      </p:sp>
    </p:spTree>
    <p:extLst>
      <p:ext uri="{BB962C8B-B14F-4D97-AF65-F5344CB8AC3E}">
        <p14:creationId xmlns:p14="http://schemas.microsoft.com/office/powerpoint/2010/main" val="25150991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476250"/>
            <a:ext cx="8229600" cy="59769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i="1" smtClean="0"/>
              <a:t>Титульный лист </a:t>
            </a:r>
            <a:r>
              <a:rPr lang="ru-RU" altLang="ru-RU" sz="2400" smtClean="0"/>
              <a:t>содержит все сведения, необходимые для общего распознавания содержания книги: автор, переводчик, название, где, когда и кем издана, оформлена. Любой подготовленный читатель начинает изучать книгу с титульного листа.</a:t>
            </a:r>
          </a:p>
          <a:p>
            <a:pPr eaLnBrk="1" hangingPunct="1">
              <a:lnSpc>
                <a:spcPct val="90000"/>
              </a:lnSpc>
            </a:pPr>
            <a:endParaRPr lang="ru-RU" altLang="ru-RU" sz="2400" i="1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i="1" smtClean="0"/>
              <a:t>Выходные сведения </a:t>
            </a:r>
            <a:r>
              <a:rPr lang="ru-RU" altLang="ru-RU" sz="2400" smtClean="0"/>
              <a:t>содержат информацию об авторе, художнике, переводчике, об издании, а также краткую аннотацию и т.д.</a:t>
            </a:r>
          </a:p>
          <a:p>
            <a:pPr eaLnBrk="1" hangingPunct="1">
              <a:lnSpc>
                <a:spcPct val="90000"/>
              </a:lnSpc>
            </a:pPr>
            <a:endParaRPr lang="ru-RU" altLang="ru-RU" sz="2400" i="1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i="1" smtClean="0"/>
              <a:t>Книжная иллюстрация </a:t>
            </a:r>
            <a:r>
              <a:rPr lang="ru-RU" altLang="ru-RU" sz="2400" smtClean="0"/>
              <a:t>поясняет текст путем демонстрации соответствующего зрительного образа или дополняет текст какими-то наглядными образцами, активно толкует его, давая возможность понять и почувствовать ценность литературного содержания </a:t>
            </a:r>
          </a:p>
          <a:p>
            <a:pPr eaLnBrk="1" hangingPunct="1">
              <a:lnSpc>
                <a:spcPct val="90000"/>
              </a:lnSpc>
            </a:pPr>
            <a:endParaRPr lang="ru-RU" altLang="ru-RU" sz="2400" smtClean="0"/>
          </a:p>
          <a:p>
            <a:pPr eaLnBrk="1" hangingPunct="1">
              <a:lnSpc>
                <a:spcPct val="90000"/>
              </a:lnSpc>
            </a:pPr>
            <a:endParaRPr lang="ru-RU" altLang="ru-RU" sz="2400" smtClean="0"/>
          </a:p>
        </p:txBody>
      </p:sp>
    </p:spTree>
    <p:extLst>
      <p:ext uri="{BB962C8B-B14F-4D97-AF65-F5344CB8AC3E}">
        <p14:creationId xmlns:p14="http://schemas.microsoft.com/office/powerpoint/2010/main" val="13444162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218487" cy="1063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Процесс </a:t>
            </a:r>
            <a:r>
              <a:rPr lang="ru-RU" sz="4000" i="1" dirty="0" smtClean="0"/>
              <a:t>формирования читателя </a:t>
            </a:r>
            <a:r>
              <a:rPr lang="ru-RU" sz="4000" dirty="0" smtClean="0"/>
              <a:t>имеет </a:t>
            </a:r>
            <a:br>
              <a:rPr lang="ru-RU" sz="4000" dirty="0" smtClean="0"/>
            </a:br>
            <a:r>
              <a:rPr lang="ru-RU" sz="4000" i="1" dirty="0" smtClean="0"/>
              <a:t> этапы:</a:t>
            </a:r>
            <a:endParaRPr lang="ru-RU" sz="40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492375"/>
            <a:ext cx="8229600" cy="2508250"/>
          </a:xfrm>
        </p:spPr>
        <p:txBody>
          <a:bodyPr/>
          <a:lstStyle/>
          <a:p>
            <a:pPr eaLnBrk="1" hangingPunct="1"/>
            <a:r>
              <a:rPr lang="ru-RU" altLang="ru-RU" smtClean="0"/>
              <a:t>подготовительный (</a:t>
            </a:r>
            <a:r>
              <a:rPr lang="en-US" altLang="ru-RU" smtClean="0"/>
              <a:t>I</a:t>
            </a:r>
            <a:r>
              <a:rPr lang="ru-RU" altLang="ru-RU" smtClean="0"/>
              <a:t> класс),</a:t>
            </a:r>
          </a:p>
          <a:p>
            <a:pPr eaLnBrk="1" hangingPunct="1"/>
            <a:r>
              <a:rPr lang="ru-RU" altLang="ru-RU" smtClean="0"/>
              <a:t>начальный (</a:t>
            </a:r>
            <a:r>
              <a:rPr lang="en-US" altLang="ru-RU" smtClean="0"/>
              <a:t>II</a:t>
            </a:r>
            <a:r>
              <a:rPr lang="ru-RU" altLang="ru-RU" smtClean="0"/>
              <a:t> класс),</a:t>
            </a:r>
          </a:p>
          <a:p>
            <a:pPr eaLnBrk="1" hangingPunct="1"/>
            <a:r>
              <a:rPr lang="ru-RU" altLang="ru-RU" smtClean="0"/>
              <a:t>основной (</a:t>
            </a:r>
            <a:r>
              <a:rPr lang="en-US" altLang="ru-RU" smtClean="0"/>
              <a:t>III)</a:t>
            </a:r>
          </a:p>
          <a:p>
            <a:pPr eaLnBrk="1" hangingPunct="1"/>
            <a:r>
              <a:rPr lang="ru-RU" altLang="ru-RU" smtClean="0"/>
              <a:t>заключительный </a:t>
            </a:r>
            <a:r>
              <a:rPr lang="en-US" altLang="ru-RU" smtClean="0"/>
              <a:t>(IV</a:t>
            </a:r>
            <a:r>
              <a:rPr lang="ru-RU" altLang="ru-RU" smtClean="0"/>
              <a:t> класс).</a:t>
            </a:r>
          </a:p>
        </p:txBody>
      </p:sp>
    </p:spTree>
    <p:extLst>
      <p:ext uri="{BB962C8B-B14F-4D97-AF65-F5344CB8AC3E}">
        <p14:creationId xmlns:p14="http://schemas.microsoft.com/office/powerpoint/2010/main" val="375549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На подготовительном этапе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372427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b="1" smtClean="0"/>
              <a:t>главная задача — заинтересовать</a:t>
            </a:r>
            <a:r>
              <a:rPr lang="ru-RU" altLang="ru-RU" i="1" smtClean="0"/>
              <a:t> </a:t>
            </a:r>
            <a:r>
              <a:rPr lang="ru-RU" altLang="ru-RU" b="1" smtClean="0"/>
              <a:t>ребенка книгами, обеспечивая непосредственное восприятие этих книг.</a:t>
            </a:r>
            <a:r>
              <a:rPr lang="ru-RU" altLang="ru-RU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Восприятие книги предполагает знакомство с ее текстом и осознание связи содержания книги с ее внешними особенностями как предмета искусства.</a:t>
            </a:r>
          </a:p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15486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642938"/>
            <a:ext cx="7416824" cy="7698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dirty="0" smtClean="0">
                <a:solidFill>
                  <a:schemeClr val="tx1"/>
                </a:solidFill>
              </a:rPr>
              <a:t>Работа на занятиях в подготовительный период: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2276872"/>
            <a:ext cx="8117532" cy="289361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чтение книги вслух (книга до чтения не показывается);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рассматривание обложки и иллюстраций (устанавливается</a:t>
            </a:r>
            <a:br>
              <a:rPr lang="ru-RU" altLang="ru-RU" sz="2800" dirty="0" smtClean="0"/>
            </a:br>
            <a:r>
              <a:rPr lang="ru-RU" altLang="ru-RU" sz="2800" dirty="0" smtClean="0"/>
              <a:t>связь с текстом);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сообщение учителем фамилии автора и краткий рассказ о том, какие книги он писал.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23850" y="5238750"/>
            <a:ext cx="8496300" cy="1187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33CC"/>
                </a:solidFill>
              </a:rPr>
              <a:t>Вывод:</a:t>
            </a:r>
            <a:r>
              <a:rPr lang="ru-RU" altLang="ru-RU" sz="2400"/>
              <a:t> иллюстрации, название, фамилия автора могут подсказать примерную</a:t>
            </a:r>
            <a:r>
              <a:rPr lang="ru-RU" altLang="ru-RU" sz="2400">
                <a:solidFill>
                  <a:srgbClr val="FF33CC"/>
                </a:solidFill>
              </a:rPr>
              <a:t> тему книги.</a:t>
            </a:r>
          </a:p>
          <a:p>
            <a:pPr algn="ctr"/>
            <a:endParaRPr lang="ru-RU" altLang="ru-RU" sz="240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91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642938" y="357188"/>
            <a:ext cx="8229600" cy="857250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Правила чтения-рассматривания 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929188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>рассматривание страниц обложки (4 страницы обложки, затем медленно перелистываются другие страницы книги); </a:t>
            </a:r>
          </a:p>
          <a:p>
            <a:pPr eaLnBrk="1" hangingPunct="1"/>
            <a:r>
              <a:rPr lang="ru-RU" altLang="ru-RU" sz="2000" smtClean="0"/>
              <a:t>приучать детей обдумывать то, что изображено на обложке (перелистывать иллюстрации и надписи; определять, одна или несколько иллюстраций изображены, какие, почему такие);</a:t>
            </a:r>
          </a:p>
          <a:p>
            <a:pPr eaLnBrk="1" hangingPunct="1"/>
            <a:r>
              <a:rPr lang="ru-RU" altLang="ru-RU" sz="2000" smtClean="0"/>
              <a:t>демонстрировать детям порядок чтения надписей сверху вниз, выделять на обложке фамилию автора и заглавие книги;</a:t>
            </a:r>
          </a:p>
          <a:p>
            <a:pPr eaLnBrk="1" hangingPunct="1"/>
            <a:r>
              <a:rPr lang="ru-RU" altLang="ru-RU" sz="2000" smtClean="0"/>
              <a:t>соотносить фамилию автора с читательским опытом детей, а заглавие книги – с заглавием прочитанного произведения и с рисунком на обложке;</a:t>
            </a:r>
          </a:p>
          <a:p>
            <a:pPr eaLnBrk="1" hangingPunct="1"/>
            <a:r>
              <a:rPr lang="ru-RU" altLang="ru-RU" sz="2000" smtClean="0"/>
              <a:t>отыскивать прочитанное произведение внутри книги путем рассматривания постраничных иллюстраций и чтения надписей (заглавий произведений, если их в книге несколько).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000" smtClean="0"/>
              <a:t> </a:t>
            </a:r>
          </a:p>
          <a:p>
            <a:pPr eaLnBrk="1" hangingPunct="1"/>
            <a:endParaRPr lang="ru-RU" altLang="ru-RU" sz="2000" smtClean="0"/>
          </a:p>
        </p:txBody>
      </p:sp>
    </p:spTree>
    <p:extLst>
      <p:ext uri="{BB962C8B-B14F-4D97-AF65-F5344CB8AC3E}">
        <p14:creationId xmlns:p14="http://schemas.microsoft.com/office/powerpoint/2010/main" val="7896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Внеклассное чтение 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dirty="0" smtClean="0"/>
              <a:t>Современное внеклассное чтение — это обязательный раздел программы русского языка, которым учащиеся постепенно овладевают, начиная с </a:t>
            </a:r>
            <a:r>
              <a:rPr lang="en-US" altLang="ru-RU" dirty="0" smtClean="0"/>
              <a:t>I</a:t>
            </a:r>
            <a:r>
              <a:rPr lang="ru-RU" altLang="ru-RU" dirty="0" smtClean="0"/>
              <a:t> класса, параллельно с обучением грамоте, собственно чтением текста и развитием речи.</a:t>
            </a:r>
          </a:p>
        </p:txBody>
      </p:sp>
    </p:spTree>
    <p:extLst>
      <p:ext uri="{BB962C8B-B14F-4D97-AF65-F5344CB8AC3E}">
        <p14:creationId xmlns:p14="http://schemas.microsoft.com/office/powerpoint/2010/main" val="354814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smtClean="0"/>
              <a:t>Структура занятия на подготовительном этапе: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0" y="1928813"/>
            <a:ext cx="8229600" cy="4429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400" smtClean="0"/>
              <a:t>1. </a:t>
            </a:r>
            <a:r>
              <a:rPr lang="ru-RU" altLang="ru-RU" sz="2800" smtClean="0"/>
              <a:t>Подготовительная беседа, настраивающая детей на восприятие книги (2—3 мин).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800" smtClean="0"/>
              <a:t>2. Чтение учителем (3—7 мин).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800" smtClean="0"/>
              <a:t>3. Размышления, коллективное воссоздание прослушанного  (4—6 мин).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800" smtClean="0"/>
              <a:t>4. Рассматривание книги (3—4 мин).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800" smtClean="0"/>
              <a:t>5. Повторное чтение.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800" smtClean="0"/>
              <a:t>6. Рекомендации к домашнему чтению                   (1—2 мин).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74051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11" name="Group 59"/>
          <p:cNvGraphicFramePr>
            <a:graphicFrameLocks noGrp="1"/>
          </p:cNvGraphicFramePr>
          <p:nvPr>
            <p:ph type="tbl" idx="1"/>
          </p:nvPr>
        </p:nvGraphicFramePr>
        <p:xfrm>
          <a:off x="457200" y="1341438"/>
          <a:ext cx="8229600" cy="4937125"/>
        </p:xfrm>
        <a:graphic>
          <a:graphicData uri="http://schemas.openxmlformats.org/drawingml/2006/table">
            <a:tbl>
              <a:tblPr/>
              <a:tblGrid>
                <a:gridCol w="3178175"/>
                <a:gridCol w="2881313"/>
                <a:gridCol w="2170112"/>
              </a:tblGrid>
              <a:tr h="2303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подготовительный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класс),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начальный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(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класс),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Основной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III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и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IV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классы).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3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содержание 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иллюстрация —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название —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автор.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автор — название — иллюстрации — содержание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44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8064500" cy="4333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smtClean="0"/>
              <a:t>Следует отметить </a:t>
            </a:r>
            <a:r>
              <a:rPr lang="ru-RU" sz="2800" b="1" smtClean="0"/>
              <a:t>основные требования к книгам,</a:t>
            </a:r>
            <a:r>
              <a:rPr lang="ru-RU" sz="2800" i="1" smtClean="0"/>
              <a:t> </a:t>
            </a:r>
            <a:r>
              <a:rPr lang="ru-RU" sz="2800" smtClean="0"/>
              <a:t>используемым на этом этапе.</a:t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1. В жанровом отношении книги для чтения вслух должны содержать сказки, стихи, загадки, рассказы и охватывать традиционные темы (о Родине, о подвигах, о детях, о животных, о растениях, о приключениях и волшебстве).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2. Отбираемые книги должны быть относительно новыми, неизвестными первоклассникам.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400" smtClean="0"/>
              <a:t>3. Избранная книга должна быть доступна по содержанию (тема,</a:t>
            </a:r>
            <a:r>
              <a:rPr lang="en-US" altLang="ru-RU" sz="2400" smtClean="0"/>
              <a:t> </a:t>
            </a:r>
            <a:r>
              <a:rPr lang="ru-RU" altLang="ru-RU" sz="2400" smtClean="0"/>
              <a:t>идея, язык).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4. Отбирать нужно те книги, которые нравятся самому учителю.</a:t>
            </a:r>
          </a:p>
        </p:txBody>
      </p:sp>
    </p:spTree>
    <p:extLst>
      <p:ext uri="{BB962C8B-B14F-4D97-AF65-F5344CB8AC3E}">
        <p14:creationId xmlns:p14="http://schemas.microsoft.com/office/powerpoint/2010/main" val="18568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0271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ru-RU" sz="2800" smtClean="0"/>
              <a:t>Следует отметить </a:t>
            </a:r>
            <a:r>
              <a:rPr lang="ru-RU" sz="2800" b="1" smtClean="0"/>
              <a:t>основные требования к книгам,</a:t>
            </a:r>
            <a:r>
              <a:rPr lang="ru-RU" sz="2800" i="1" smtClean="0"/>
              <a:t> </a:t>
            </a:r>
            <a:r>
              <a:rPr lang="ru-RU" sz="2800" smtClean="0"/>
              <a:t>используемым на этом этапе:</a:t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26627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628775"/>
            <a:ext cx="8229600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5. Книги и художественные произведения должны быть невелики по объему (3—7 минут чтения вслух).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6. Книги для чтения и рассматривания должны быть разными</a:t>
            </a:r>
            <a:br>
              <a:rPr lang="ru-RU" altLang="ru-RU" sz="2400" smtClean="0"/>
            </a:br>
            <a:r>
              <a:rPr lang="ru-RU" altLang="ru-RU" sz="2400" smtClean="0"/>
              <a:t>по структуре и содержать: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smtClean="0"/>
              <a:t>а)	одно произведение;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smtClean="0"/>
              <a:t>б)	несколько произведений одного автора;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smtClean="0"/>
              <a:t>в)	произведения разных авторов.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7.	Книги должны быть крупного формата, с четко выраженными элементами, яркой понятной обложкой, яркими иллюстрациями и с малообъемными текстами, напечатанными жирным крупным шрифтом.</a:t>
            </a:r>
          </a:p>
          <a:p>
            <a:pPr eaLnBrk="1" hangingPunct="1">
              <a:lnSpc>
                <a:spcPct val="90000"/>
              </a:lnSpc>
            </a:pPr>
            <a:endParaRPr lang="ru-RU" altLang="ru-RU" sz="2400" smtClean="0"/>
          </a:p>
        </p:txBody>
      </p:sp>
    </p:spTree>
    <p:extLst>
      <p:ext uri="{BB962C8B-B14F-4D97-AF65-F5344CB8AC3E}">
        <p14:creationId xmlns:p14="http://schemas.microsoft.com/office/powerpoint/2010/main" val="339995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00113"/>
          </a:xfrm>
        </p:spPr>
        <p:txBody>
          <a:bodyPr/>
          <a:lstStyle/>
          <a:p>
            <a:pPr eaLnBrk="1" hangingPunct="1"/>
            <a:r>
              <a:rPr lang="ru-RU" altLang="ru-RU" smtClean="0"/>
              <a:t>Методы и приемы: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214438"/>
            <a:ext cx="8229600" cy="5357812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перечитывание  художественных произведений; </a:t>
            </a:r>
          </a:p>
          <a:p>
            <a:pPr eaLnBrk="1" hangingPunct="1"/>
            <a:r>
              <a:rPr lang="ru-RU" altLang="ru-RU" sz="2800" smtClean="0"/>
              <a:t>близкое к тексту или дословное воспроизведение отрывков из прочитанного произведения; </a:t>
            </a:r>
          </a:p>
          <a:p>
            <a:pPr eaLnBrk="1" hangingPunct="1"/>
            <a:r>
              <a:rPr lang="ru-RU" altLang="ru-RU" sz="2800" smtClean="0"/>
              <a:t>словесное рисование; </a:t>
            </a:r>
          </a:p>
          <a:p>
            <a:pPr eaLnBrk="1" hangingPunct="1"/>
            <a:r>
              <a:rPr lang="ru-RU" altLang="ru-RU" sz="2800" smtClean="0"/>
              <a:t>изображение ситуаций, о которых шла речь, путем непосредственных действий (драматизация) и </a:t>
            </a:r>
          </a:p>
          <a:p>
            <a:pPr eaLnBrk="1" hangingPunct="1"/>
            <a:r>
              <a:rPr lang="ru-RU" altLang="ru-RU" sz="2800" smtClean="0"/>
              <a:t>беседы-дискуссии, беседы-рассуждения. </a:t>
            </a:r>
          </a:p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58195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Текущий учет</a:t>
            </a:r>
            <a:br>
              <a:rPr lang="ru-RU" altLang="ru-RU" smtClean="0"/>
            </a:br>
            <a:r>
              <a:rPr lang="ru-RU" altLang="ru-RU" sz="2000" smtClean="0"/>
              <a:t>Вопросы: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400" dirty="0" smtClean="0"/>
              <a:t>Есть ли у тебя дома детские книги?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400" dirty="0" smtClean="0"/>
              <a:t>Читают ли их тебе?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400" dirty="0" smtClean="0"/>
              <a:t>Любишь ли ты слушать чтение?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400" dirty="0" smtClean="0"/>
              <a:t>А рассматривать книги без взрослых?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400" dirty="0" smtClean="0"/>
              <a:t>О чем ты любишь слушать?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400" dirty="0" smtClean="0"/>
              <a:t>Что предпочитаешь рассматривать?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400" dirty="0" smtClean="0"/>
              <a:t>Назови свою любимую книгу (книги).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400" dirty="0" smtClean="0"/>
              <a:t>Фамилии каких писателей ты знаешь?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400" dirty="0" smtClean="0"/>
              <a:t>Какие их книги помнишь?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7162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88" y="642938"/>
          <a:ext cx="8215312" cy="5213350"/>
        </p:xfrm>
        <a:graphic>
          <a:graphicData uri="http://schemas.openxmlformats.org/drawingml/2006/table">
            <a:tbl>
              <a:tblPr/>
              <a:tblGrid>
                <a:gridCol w="301625"/>
                <a:gridCol w="2143125"/>
                <a:gridCol w="377825"/>
                <a:gridCol w="379412"/>
                <a:gridCol w="377825"/>
                <a:gridCol w="506413"/>
                <a:gridCol w="1135062"/>
                <a:gridCol w="377825"/>
                <a:gridCol w="1135063"/>
                <a:gridCol w="1133475"/>
                <a:gridCol w="347662"/>
              </a:tblGrid>
              <a:tr h="145097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Фамилии и имена детей, поступивших в школу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Чашкина Оля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сказки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 царе Салтане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Пушкин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097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Моисеев Коля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 Карлсона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 малыше и Карлсоне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Анкудинова Вера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Бывалова Женя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Андреев Юра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 войну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Лев Толстой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31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ChangeArrowheads="1"/>
          </p:cNvSpPr>
          <p:nvPr/>
        </p:nvSpPr>
        <p:spPr bwMode="auto">
          <a:xfrm>
            <a:off x="500063" y="642938"/>
            <a:ext cx="7929562" cy="800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381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  <a:p>
            <a:endParaRPr lang="ru-RU" altLang="ru-RU"/>
          </a:p>
        </p:txBody>
      </p:sp>
      <p:sp>
        <p:nvSpPr>
          <p:cNvPr id="30723" name="Прямоугольник 5"/>
          <p:cNvSpPr>
            <a:spLocks noChangeArrowheads="1"/>
          </p:cNvSpPr>
          <p:nvPr/>
        </p:nvSpPr>
        <p:spPr bwMode="auto">
          <a:xfrm>
            <a:off x="357188" y="928688"/>
            <a:ext cx="814387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81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 b="1">
                <a:latin typeface="Times New Roman" pitchFamily="18" charset="0"/>
                <a:cs typeface="Times New Roman" pitchFamily="18" charset="0"/>
              </a:rPr>
              <a:t>Примерный план наблюдений:</a:t>
            </a:r>
            <a:endParaRPr lang="ru-RU" altLang="ru-RU" sz="2800" b="1"/>
          </a:p>
          <a:p>
            <a:pPr>
              <a:buFontTx/>
              <a:buChar char="•"/>
            </a:pP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Присутствовал ли ребенок на занятиях внеклассного чтения?</a:t>
            </a:r>
            <a:endParaRPr lang="ru-RU" altLang="ru-RU" sz="2800"/>
          </a:p>
          <a:p>
            <a:pPr>
              <a:buFontTx/>
              <a:buChar char="•"/>
            </a:pP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Принес ли он в течение недели в класс детскую книгу?</a:t>
            </a:r>
            <a:endParaRPr lang="ru-RU" altLang="ru-RU" sz="2800"/>
          </a:p>
          <a:p>
            <a:pPr>
              <a:buFontTx/>
              <a:buChar char="•"/>
            </a:pP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Выбирал ли ребенок книгу в соответствии с рекомендацией учителя или принес в класс первую попавшуюся ему книгу, не выбирая?</a:t>
            </a:r>
            <a:endParaRPr lang="ru-RU" altLang="ru-RU" sz="2800"/>
          </a:p>
          <a:p>
            <a:pPr>
              <a:buFontTx/>
              <a:buChar char="•"/>
            </a:pP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Где ребенок выбирал книгу: дома или в классной библиотечке?</a:t>
            </a:r>
            <a:endParaRPr lang="ru-RU" altLang="ru-RU" sz="2800"/>
          </a:p>
        </p:txBody>
      </p:sp>
    </p:spTree>
    <p:extLst>
      <p:ext uri="{BB962C8B-B14F-4D97-AF65-F5344CB8AC3E}">
        <p14:creationId xmlns:p14="http://schemas.microsoft.com/office/powerpoint/2010/main" val="413055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Система помет: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71625"/>
            <a:ext cx="8229600" cy="4643438"/>
          </a:xfrm>
        </p:spPr>
        <p:txBody>
          <a:bodyPr/>
          <a:lstStyle/>
          <a:p>
            <a:pPr marL="0" indent="43815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smtClean="0">
                <a:cs typeface="Times New Roman" pitchFamily="18" charset="0"/>
              </a:rPr>
              <a:t>—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altLang="ru-RU" sz="2400" smtClean="0">
                <a:cs typeface="Times New Roman" pitchFamily="18" charset="0"/>
              </a:rPr>
              <a:t>—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ребенок был на занятиях, но книгу в класс не при</a:t>
            </a:r>
            <a:r>
              <a:rPr lang="ru-RU" altLang="ru-RU" sz="2400" smtClean="0">
                <a:cs typeface="Times New Roman" pitchFamily="18" charset="0"/>
              </a:rPr>
              <a:t>­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носил;</a:t>
            </a:r>
            <a:endParaRPr lang="ru-RU" altLang="ru-RU" sz="2400" smtClean="0"/>
          </a:p>
          <a:p>
            <a:pPr marL="0" indent="43815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(н) </a:t>
            </a:r>
            <a:r>
              <a:rPr lang="ru-RU" altLang="ru-RU" sz="2400" smtClean="0">
                <a:cs typeface="Times New Roman" pitchFamily="18" charset="0"/>
              </a:rPr>
              <a:t>—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ребенок на занятии не был и книги в класс не принес;</a:t>
            </a:r>
            <a:endParaRPr lang="ru-RU" altLang="ru-RU" sz="2400" smtClean="0"/>
          </a:p>
          <a:p>
            <a:pPr marL="0" indent="43815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(+/д) </a:t>
            </a:r>
            <a:r>
              <a:rPr lang="ru-RU" altLang="ru-RU" sz="2400" smtClean="0">
                <a:cs typeface="Times New Roman" pitchFamily="18" charset="0"/>
              </a:rPr>
              <a:t>—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ребенок на занятии был, книгу выбрал и принес из дома;</a:t>
            </a:r>
            <a:endParaRPr lang="ru-RU" altLang="ru-RU" sz="2400" smtClean="0"/>
          </a:p>
          <a:p>
            <a:pPr marL="0" indent="43815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(+/к) </a:t>
            </a:r>
            <a:r>
              <a:rPr lang="ru-RU" altLang="ru-RU" sz="2400" smtClean="0">
                <a:cs typeface="Times New Roman" pitchFamily="18" charset="0"/>
              </a:rPr>
              <a:t>—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ребенок на занятии был, книгу выбрал, но в классной библиотечке;</a:t>
            </a:r>
            <a:endParaRPr lang="ru-RU" altLang="ru-RU" sz="2400" smtClean="0"/>
          </a:p>
          <a:p>
            <a:pPr marL="0" indent="438150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(+/о) </a:t>
            </a:r>
            <a:r>
              <a:rPr lang="ru-RU" altLang="ru-RU" sz="2400" smtClean="0">
                <a:cs typeface="Times New Roman" pitchFamily="18" charset="0"/>
              </a:rPr>
              <a:t>—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ребенок на занятии был, но книгу принес не по теме, ошибся, не смог выбрать.</a:t>
            </a:r>
            <a:endParaRPr lang="ru-RU" altLang="ru-RU" sz="2400" smtClean="0"/>
          </a:p>
          <a:p>
            <a:pPr marL="0" indent="438150"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7432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1705" y="764704"/>
            <a:ext cx="8363272" cy="86409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/>
              <a:t>Уголок внеклассного чтения</a:t>
            </a:r>
            <a:endParaRPr lang="ru-RU" sz="400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214563"/>
            <a:ext cx="8229600" cy="3886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1800" dirty="0" smtClean="0"/>
              <a:t>— это специально оборудованное место, отведенное в классе под книги. С уголком чтения первоклассники знакомятся после первого занятия внеклассным чтением, и он функционирует в течение всего учебного года. Оно оборудуется: </a:t>
            </a:r>
          </a:p>
          <a:p>
            <a:pPr eaLnBrk="1" hangingPunct="1"/>
            <a:r>
              <a:rPr lang="ru-RU" altLang="ru-RU" sz="1800" dirty="0" smtClean="0"/>
              <a:t>книжными полками (классная библиотечка), </a:t>
            </a:r>
          </a:p>
          <a:p>
            <a:pPr eaLnBrk="1" hangingPunct="1"/>
            <a:r>
              <a:rPr lang="ru-RU" altLang="ru-RU" sz="1800" dirty="0" smtClean="0"/>
              <a:t>стендом для плаката-задания, </a:t>
            </a:r>
          </a:p>
          <a:p>
            <a:pPr eaLnBrk="1" hangingPunct="1"/>
            <a:r>
              <a:rPr lang="ru-RU" altLang="ru-RU" sz="1800" dirty="0" smtClean="0"/>
              <a:t>местом для рисунков и поделок детей,</a:t>
            </a:r>
          </a:p>
          <a:p>
            <a:pPr eaLnBrk="1" hangingPunct="1"/>
            <a:r>
              <a:rPr lang="ru-RU" altLang="ru-RU" sz="1800" dirty="0" smtClean="0"/>
              <a:t> столом для работы с кни­гой или картотеками, </a:t>
            </a:r>
          </a:p>
          <a:p>
            <a:pPr eaLnBrk="1" hangingPunct="1"/>
            <a:r>
              <a:rPr lang="ru-RU" altLang="ru-RU" sz="1800" dirty="0" smtClean="0"/>
              <a:t>полкой для книжной выставки. </a:t>
            </a:r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97800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19256" cy="94096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800" dirty="0" smtClean="0"/>
              <a:t>Специфические цели учебно-воспитательной работы 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386715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400" dirty="0" smtClean="0"/>
              <a:t>состоят в том, чтобы обеспечить в процессе обучения чтению </a:t>
            </a:r>
            <a:r>
              <a:rPr lang="ru-RU" altLang="ru-RU" sz="2400" b="1" dirty="0" smtClean="0"/>
              <a:t>непрерывное знакомство с широким кругом очень разных детских книг, помочь учащимся освоить общие свойства и те закономерности, которые группируют книги, упорядочивают их разнообразие, учат каждого ребенка свободно и безошибочно действовать с любой доступной книгой</a:t>
            </a:r>
            <a:r>
              <a:rPr lang="ru-RU" altLang="ru-RU" sz="2400" dirty="0" smtClean="0"/>
              <a:t>, что гарантирует возможность своевременно встретить «свои» книги, отыскать, определить свой круг чтения.</a:t>
            </a:r>
          </a:p>
          <a:p>
            <a:pPr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67185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42988"/>
          </a:xfrm>
        </p:spPr>
        <p:txBody>
          <a:bodyPr/>
          <a:lstStyle/>
          <a:p>
            <a:pPr eaLnBrk="1" hangingPunct="1"/>
            <a:r>
              <a:rPr lang="ru-RU" altLang="ru-RU" smtClean="0"/>
              <a:t>Книжные полки</a:t>
            </a:r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5100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000" b="1" smtClean="0"/>
              <a:t>Полки для книг </a:t>
            </a:r>
            <a:r>
              <a:rPr lang="ru-RU" altLang="ru-RU" sz="2000" smtClean="0"/>
              <a:t>размещаются так, чтобы ребенок семи лет легко доставал книги с каждой из них.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smtClean="0"/>
              <a:t>Полок </a:t>
            </a:r>
            <a:r>
              <a:rPr lang="ru-RU" altLang="ru-RU" sz="2000" b="1" smtClean="0"/>
              <a:t>должно быть три:</a:t>
            </a:r>
            <a:r>
              <a:rPr lang="ru-RU" altLang="ru-RU" sz="20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000" smtClean="0"/>
          </a:p>
          <a:p>
            <a:pPr eaLnBrk="1" hangingPunct="1"/>
            <a:r>
              <a:rPr lang="ru-RU" altLang="ru-RU" sz="2000" smtClean="0"/>
              <a:t>а) для книги (или двух книг во втором полугодии), которая читалась и рассматривалась на уроке внеклассного чтения; </a:t>
            </a:r>
          </a:p>
          <a:p>
            <a:pPr eaLnBrk="1" hangingPunct="1"/>
            <a:r>
              <a:rPr lang="ru-RU" altLang="ru-RU" sz="2000" smtClean="0"/>
              <a:t>б) для книг, которые принесены учащимися по той же теме из домашней библиотечки; </a:t>
            </a:r>
          </a:p>
          <a:p>
            <a:pPr eaLnBrk="1" hangingPunct="1"/>
            <a:r>
              <a:rPr lang="ru-RU" altLang="ru-RU" sz="2000" smtClean="0"/>
              <a:t>в) для книг, которые принесены уча­щимися в класс, но не соответствуют теме прошедшего урока (любимые книги и те, которые оставлены детьми для классной библиотечки с предыдущих уроков, и т.п.).</a:t>
            </a:r>
          </a:p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96594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smtClean="0"/>
              <a:t/>
            </a:r>
            <a:br>
              <a:rPr lang="ru-RU" sz="6000" b="1" smtClean="0"/>
            </a:br>
            <a:r>
              <a:rPr lang="ru-RU" sz="6000" b="1" smtClean="0"/>
              <a:t/>
            </a:r>
            <a:br>
              <a:rPr lang="ru-RU" sz="6000" b="1" smtClean="0"/>
            </a:br>
            <a:r>
              <a:rPr lang="ru-RU" sz="6000" b="1" smtClean="0"/>
              <a:t/>
            </a:r>
            <a:br>
              <a:rPr lang="ru-RU" sz="6000" b="1" smtClean="0"/>
            </a:br>
            <a:r>
              <a:rPr lang="ru-RU" sz="6000" b="1" smtClean="0"/>
              <a:t/>
            </a:r>
            <a:br>
              <a:rPr lang="ru-RU" sz="6000" b="1" smtClean="0"/>
            </a:br>
            <a:r>
              <a:rPr lang="ru-RU" sz="4800" b="1" smtClean="0"/>
              <a:t>Правила поведения  </a:t>
            </a:r>
            <a:r>
              <a:rPr lang="ru-RU" sz="6000" b="1" smtClean="0"/>
              <a:t/>
            </a:r>
            <a:br>
              <a:rPr lang="ru-RU" sz="6000" b="1" smtClean="0"/>
            </a:br>
            <a:r>
              <a:rPr lang="ru-RU" sz="3200" b="1" smtClean="0">
                <a:solidFill>
                  <a:srgbClr val="92D050"/>
                </a:solidFill>
              </a:rPr>
              <a:t>Можно:</a:t>
            </a:r>
            <a:r>
              <a:rPr lang="ru-RU" sz="3200" smtClean="0">
                <a:solidFill>
                  <a:srgbClr val="92D050"/>
                </a:solidFill>
              </a:rPr>
              <a:t> </a:t>
            </a:r>
            <a:r>
              <a:rPr lang="ru-RU" sz="6000" smtClean="0"/>
              <a:t/>
            </a:r>
            <a:br>
              <a:rPr lang="ru-RU" sz="6000" smtClean="0"/>
            </a:br>
            <a:r>
              <a:rPr lang="ru-RU" sz="6000" smtClean="0"/>
              <a:t/>
            </a:r>
            <a:br>
              <a:rPr lang="ru-RU" sz="6000" smtClean="0"/>
            </a:br>
            <a:r>
              <a:rPr lang="ru-RU" sz="6000" smtClean="0"/>
              <a:t/>
            </a:r>
            <a:br>
              <a:rPr lang="ru-RU" sz="6000" smtClean="0"/>
            </a:br>
            <a:r>
              <a:rPr lang="ru-RU" sz="6000" smtClean="0"/>
              <a:t/>
            </a:r>
            <a:br>
              <a:rPr lang="ru-RU" sz="6000" smtClean="0"/>
            </a:br>
            <a:endParaRPr lang="ru-RU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71688"/>
            <a:ext cx="8229600" cy="4143375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>1) подходить к книгам в уголке чтения, если хочется, в любое свободное от уроков время (в частности, на перемене);</a:t>
            </a:r>
          </a:p>
          <a:p>
            <a:pPr eaLnBrk="1" hangingPunct="1"/>
            <a:r>
              <a:rPr lang="ru-RU" altLang="ru-RU" sz="2000" smtClean="0"/>
              <a:t> 2) брать в руки любую книгу, которая интересна, рассматривать ее, листать, читать, но потом ставить на место; </a:t>
            </a:r>
          </a:p>
          <a:p>
            <a:pPr eaLnBrk="1" hangingPunct="1"/>
            <a:r>
              <a:rPr lang="ru-RU" altLang="ru-RU" sz="2000" smtClean="0"/>
              <a:t>3) приносить в класс и выставлять в уголке чтения в определенном месте любую книгу, принесенную из дома; </a:t>
            </a:r>
          </a:p>
          <a:p>
            <a:pPr eaLnBrk="1" hangingPunct="1"/>
            <a:r>
              <a:rPr lang="ru-RU" altLang="ru-RU" sz="2000" smtClean="0"/>
              <a:t>4) выставлять и вывешивать в уголке чтения на свободном месте любую поделку или рисунок в связи с прочитанным; </a:t>
            </a:r>
          </a:p>
          <a:p>
            <a:pPr eaLnBrk="1" hangingPunct="1"/>
            <a:r>
              <a:rPr lang="ru-RU" altLang="ru-RU" sz="2000" smtClean="0"/>
              <a:t>5) брать </a:t>
            </a:r>
            <a:r>
              <a:rPr lang="ru-RU" altLang="ru-RU" sz="2000" b="1" smtClean="0"/>
              <a:t>свою</a:t>
            </a:r>
            <a:r>
              <a:rPr lang="ru-RU" altLang="ru-RU" sz="2000" smtClean="0"/>
              <a:t> книгу (рисунок, поделку) домой, когда считаешь нужным.</a:t>
            </a:r>
          </a:p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45916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357188"/>
            <a:ext cx="8229600" cy="1371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Правила поведения </a:t>
            </a:r>
            <a:r>
              <a:rPr lang="ru-RU" smtClean="0">
                <a:solidFill>
                  <a:srgbClr val="FF0000"/>
                </a:solidFill>
              </a:rPr>
              <a:t/>
            </a:r>
            <a:br>
              <a:rPr lang="ru-RU" smtClean="0">
                <a:solidFill>
                  <a:srgbClr val="FF0000"/>
                </a:solidFill>
              </a:rPr>
            </a:br>
            <a:r>
              <a:rPr lang="ru-RU" smtClean="0">
                <a:solidFill>
                  <a:srgbClr val="FF0000"/>
                </a:solidFill>
              </a:rPr>
              <a:t>Нельзя:</a:t>
            </a:r>
            <a:r>
              <a:rPr lang="ru-RU" smtClean="0"/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1) брать домой без разрешения чужую книгу (поделку, рисунок); </a:t>
            </a:r>
          </a:p>
          <a:p>
            <a:pPr eaLnBrk="1" hangingPunct="1"/>
            <a:r>
              <a:rPr lang="ru-RU" altLang="ru-RU" smtClean="0"/>
              <a:t>2) шуметь, толкаться, вырывать из рук товарищей книги и т.п., словом, мешать другим ребятам — таким же полноправным хозяевам уголка; </a:t>
            </a:r>
          </a:p>
          <a:p>
            <a:pPr eaLnBrk="1" hangingPunct="1"/>
            <a:r>
              <a:rPr lang="ru-RU" altLang="ru-RU" smtClean="0"/>
              <a:t>3) брать книги грязными руками.</a:t>
            </a:r>
          </a:p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40990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14375"/>
            <a:ext cx="8229600" cy="5153025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6867" name="Прямоугольник 5"/>
          <p:cNvSpPr>
            <a:spLocks noChangeArrowheads="1"/>
          </p:cNvSpPr>
          <p:nvPr/>
        </p:nvSpPr>
        <p:spPr bwMode="auto">
          <a:xfrm>
            <a:off x="500063" y="714375"/>
            <a:ext cx="814387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2800">
              <a:solidFill>
                <a:srgbClr val="FF0000"/>
              </a:solidFill>
            </a:endParaRPr>
          </a:p>
          <a:p>
            <a:pPr eaLnBrk="1" hangingPunct="1"/>
            <a:r>
              <a:rPr lang="ru-RU" altLang="ru-RU" sz="2800">
                <a:solidFill>
                  <a:srgbClr val="FF0000"/>
                </a:solidFill>
              </a:rPr>
              <a:t>Не рекомендуется     </a:t>
            </a:r>
            <a:r>
              <a:rPr lang="ru-RU" altLang="ru-RU" sz="2800"/>
              <a:t>размещать уголок   чтения у двери: практика показывает, что в этом случае в классе создается сутолока, дети мешают друг другу и взрослым, формирование привычки отключаться при работе с книгой от окружающей обстановки у них затормаживается.</a:t>
            </a:r>
          </a:p>
        </p:txBody>
      </p:sp>
    </p:spTree>
    <p:extLst>
      <p:ext uri="{BB962C8B-B14F-4D97-AF65-F5344CB8AC3E}">
        <p14:creationId xmlns:p14="http://schemas.microsoft.com/office/powerpoint/2010/main" val="414278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i="1" dirty="0" smtClean="0"/>
              <a:t>Цель </a:t>
            </a:r>
            <a:r>
              <a:rPr lang="ru-RU" altLang="ru-RU" dirty="0" smtClean="0"/>
              <a:t>внеклассного чтения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2357438"/>
            <a:ext cx="8229600" cy="1800225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 сформировать у учащихся интерес к детским книгам как источнику знаний, желание и привычку читать книги.</a:t>
            </a:r>
          </a:p>
        </p:txBody>
      </p:sp>
    </p:spTree>
    <p:extLst>
      <p:ext uri="{BB962C8B-B14F-4D97-AF65-F5344CB8AC3E}">
        <p14:creationId xmlns:p14="http://schemas.microsoft.com/office/powerpoint/2010/main" val="72068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i="1" smtClean="0"/>
              <a:t>Задачи:</a:t>
            </a:r>
            <a:br>
              <a:rPr lang="ru-RU" sz="4000" b="1" i="1" smtClean="0"/>
            </a:br>
            <a:endParaRPr lang="ru-RU" sz="4000" b="1" i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75"/>
            <a:ext cx="8229600" cy="53578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3200" smtClean="0"/>
              <a:t>систематически знакомить детей с широким кругом доступной для самостоятельного чтения литературы и ее видами;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3200" smtClean="0"/>
              <a:t>учить ориентироваться в книге и среди книг;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3200" smtClean="0"/>
              <a:t>учить предугадывать примерное содержание детской книги еще до чтения;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3200" smtClean="0"/>
              <a:t>учить различать книги по существенным признакам (тематика, автор, назначение и т.д.);</a:t>
            </a:r>
          </a:p>
        </p:txBody>
      </p:sp>
    </p:spTree>
    <p:extLst>
      <p:ext uri="{BB962C8B-B14F-4D97-AF65-F5344CB8AC3E}">
        <p14:creationId xmlns:p14="http://schemas.microsoft.com/office/powerpoint/2010/main" val="319971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i="1" dirty="0" smtClean="0"/>
              <a:t>Задачи:</a:t>
            </a:r>
            <a:br>
              <a:rPr lang="ru-RU" sz="4000" b="1" i="1" dirty="0" smtClean="0"/>
            </a:br>
            <a:endParaRPr lang="ru-RU" sz="4000" b="1" i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857375"/>
            <a:ext cx="8258175" cy="43576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3600" smtClean="0"/>
              <a:t>учить выбирать нужную книгу, пользуясь библиотечно-библиографическими средствами;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3600" smtClean="0"/>
              <a:t>учить читать книги, задумываясь и размышляя над прочитанным;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3600" smtClean="0"/>
              <a:t>использовать детскую литературу для воспитания ребенка.</a:t>
            </a:r>
            <a:br>
              <a:rPr lang="ru-RU" altLang="ru-RU" sz="3600" smtClean="0"/>
            </a:br>
            <a:r>
              <a:rPr lang="ru-RU" altLang="ru-RU" sz="3600" smtClean="0"/>
              <a:t/>
            </a:r>
            <a:br>
              <a:rPr lang="ru-RU" altLang="ru-RU" sz="3600" smtClean="0"/>
            </a:br>
            <a:endParaRPr lang="ru-RU" altLang="ru-RU" sz="3600" smtClean="0"/>
          </a:p>
        </p:txBody>
      </p:sp>
    </p:spTree>
    <p:extLst>
      <p:ext uri="{BB962C8B-B14F-4D97-AF65-F5344CB8AC3E}">
        <p14:creationId xmlns:p14="http://schemas.microsoft.com/office/powerpoint/2010/main" val="138157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74638"/>
            <a:ext cx="8147248" cy="157018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i="1" dirty="0" smtClean="0"/>
              <a:t>Читательская самостоятельность -</a:t>
            </a:r>
            <a:r>
              <a:rPr lang="ru-RU" i="1" dirty="0" smtClean="0"/>
              <a:t>   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00550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это личностное свойство, которое характеризуется наличием у читателя мотивов, побуждающих его обращаться к книгам, и системы знаний, умений и навыков, дающих возможность реализовать возникшие запросы в соответствии с личной и общественной необходимостью.</a:t>
            </a:r>
          </a:p>
        </p:txBody>
      </p:sp>
    </p:spTree>
    <p:extLst>
      <p:ext uri="{BB962C8B-B14F-4D97-AF65-F5344CB8AC3E}">
        <p14:creationId xmlns:p14="http://schemas.microsoft.com/office/powerpoint/2010/main" val="362957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5832475"/>
          </a:xfrm>
        </p:spPr>
        <p:txBody>
          <a:bodyPr/>
          <a:lstStyle/>
          <a:p>
            <a:pPr eaLnBrk="1" hangingPunct="1"/>
            <a:endParaRPr lang="ru-RU" altLang="ru-RU" smtClean="0"/>
          </a:p>
          <a:p>
            <a:pPr eaLnBrk="1" hangingPunct="1"/>
            <a:r>
              <a:rPr lang="ru-RU" altLang="ru-RU" smtClean="0"/>
              <a:t>Формирование читательской самостоятельности — сложный акт. В его основе лежит овладение знаниями, умениями, навыками, которые приобретаются на уроках обучения грамоте и чтению: техникой чтения, различными представлениями и понятиями, элементами анализа текста литературных произведений.</a:t>
            </a:r>
          </a:p>
        </p:txBody>
      </p:sp>
    </p:spTree>
    <p:extLst>
      <p:ext uri="{BB962C8B-B14F-4D97-AF65-F5344CB8AC3E}">
        <p14:creationId xmlns:p14="http://schemas.microsoft.com/office/powerpoint/2010/main" val="2886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Книга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4795837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2800" smtClean="0"/>
              <a:t>Книга, -и, ж. 1. Произведение печати (в старину также рукописное) в виде переплетенных листов с каким-н. текстом.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2800" smtClean="0"/>
              <a:t>2. Сшитые в одни переплет чистые или разграфленные большие листы бумаги для записей. (Бухгалтерские книги. Амбарная книга.)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2800" smtClean="0"/>
              <a:t>3. Крупное подразделение литературного произведения, состоящее из многих глав. (Роман в трех книгах). (Ожегов, Шведова Толковый словарь)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9791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1831</Words>
  <Application>Microsoft Office PowerPoint</Application>
  <PresentationFormat>Экран (4:3)</PresentationFormat>
  <Paragraphs>206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Презентация PowerPoint</vt:lpstr>
      <vt:lpstr>Внеклассное чтение </vt:lpstr>
      <vt:lpstr> Специфические цели учебно-воспитательной работы </vt:lpstr>
      <vt:lpstr>Цель внеклассного чтения</vt:lpstr>
      <vt:lpstr>Задачи: </vt:lpstr>
      <vt:lpstr>Задачи: </vt:lpstr>
      <vt:lpstr>Читательская самостоятельность -    </vt:lpstr>
      <vt:lpstr>Презентация PowerPoint</vt:lpstr>
      <vt:lpstr>Книга</vt:lpstr>
      <vt:lpstr>Презентация PowerPoint</vt:lpstr>
      <vt:lpstr>Функция книги </vt:lpstr>
      <vt:lpstr>Свойства книги</vt:lpstr>
      <vt:lpstr>Элементами книги являются:</vt:lpstr>
      <vt:lpstr>Презентация PowerPoint</vt:lpstr>
      <vt:lpstr>Презентация PowerPoint</vt:lpstr>
      <vt:lpstr>Процесс формирования читателя имеет   этапы:</vt:lpstr>
      <vt:lpstr>На подготовительном этапе</vt:lpstr>
      <vt:lpstr>   Работа на занятиях в подготовительный период: </vt:lpstr>
      <vt:lpstr>Правила чтения-рассматривания </vt:lpstr>
      <vt:lpstr>Структура занятия на подготовительном этапе:</vt:lpstr>
      <vt:lpstr>Презентация PowerPoint</vt:lpstr>
      <vt:lpstr>Следует отметить основные требования к книгам, используемым на этом этапе. </vt:lpstr>
      <vt:lpstr>Следует отметить основные требования к книгам, используемым на этом этапе: </vt:lpstr>
      <vt:lpstr>Методы и приемы:</vt:lpstr>
      <vt:lpstr>Текущий учет Вопросы:</vt:lpstr>
      <vt:lpstr>Презентация PowerPoint</vt:lpstr>
      <vt:lpstr>Презентация PowerPoint</vt:lpstr>
      <vt:lpstr>Система помет:</vt:lpstr>
      <vt:lpstr>Уголок внеклассного чтения</vt:lpstr>
      <vt:lpstr>Книжные полки</vt:lpstr>
      <vt:lpstr>    Правила поведения   Можно:     </vt:lpstr>
      <vt:lpstr>Правила поведения  Нельзя: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Наталья</cp:lastModifiedBy>
  <cp:revision>37</cp:revision>
  <dcterms:created xsi:type="dcterms:W3CDTF">2013-08-20T22:02:58Z</dcterms:created>
  <dcterms:modified xsi:type="dcterms:W3CDTF">2015-01-13T13:36:35Z</dcterms:modified>
</cp:coreProperties>
</file>