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6" r:id="rId5"/>
    <p:sldId id="283" r:id="rId6"/>
    <p:sldId id="280" r:id="rId7"/>
    <p:sldId id="281" r:id="rId8"/>
    <p:sldId id="277" r:id="rId9"/>
    <p:sldId id="278" r:id="rId10"/>
    <p:sldId id="27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84" r:id="rId26"/>
    <p:sldId id="282" r:id="rId27"/>
    <p:sldId id="285" r:id="rId28"/>
    <p:sldId id="286" r:id="rId29"/>
    <p:sldId id="287" r:id="rId30"/>
    <p:sldId id="274" r:id="rId31"/>
    <p:sldId id="275"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4" d="100"/>
          <a:sy n="84" d="100"/>
        </p:scale>
        <p:origin x="86"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B317CA3-2185-498B-BEE3-F5019950BEF3}" type="datetimeFigureOut">
              <a:rPr lang="ru-RU" smtClean="0"/>
              <a:t>26.10.2015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26907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317CA3-2185-498B-BEE3-F5019950BEF3}" type="datetimeFigureOut">
              <a:rPr lang="ru-RU" smtClean="0"/>
              <a:t>26.10.2015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1443761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317CA3-2185-498B-BEE3-F5019950BEF3}" type="datetimeFigureOut">
              <a:rPr lang="ru-RU" smtClean="0"/>
              <a:t>26.10.2015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1835442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09600" y="1600201"/>
            <a:ext cx="53848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97600" y="1600201"/>
            <a:ext cx="53848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609600" y="6245225"/>
            <a:ext cx="2844800" cy="476250"/>
          </a:xfrm>
        </p:spPr>
        <p:txBody>
          <a:bodyPr/>
          <a:lstStyle>
            <a:lvl1pPr>
              <a:defRPr/>
            </a:lvl1pPr>
          </a:lstStyle>
          <a:p>
            <a:endParaRPr lang="ru-RU" altLang="ru-RU"/>
          </a:p>
        </p:txBody>
      </p:sp>
      <p:sp>
        <p:nvSpPr>
          <p:cNvPr id="6" name="Нижний колонтитул 5"/>
          <p:cNvSpPr>
            <a:spLocks noGrp="1"/>
          </p:cNvSpPr>
          <p:nvPr>
            <p:ph type="ftr" sz="quarter" idx="11"/>
          </p:nvPr>
        </p:nvSpPr>
        <p:spPr>
          <a:xfrm>
            <a:off x="4165600" y="6245225"/>
            <a:ext cx="3860800" cy="476250"/>
          </a:xfrm>
        </p:spPr>
        <p:txBody>
          <a:bodyPr/>
          <a:lstStyle>
            <a:lvl1pPr>
              <a:defRPr/>
            </a:lvl1pPr>
          </a:lstStyle>
          <a:p>
            <a:endParaRPr lang="ru-RU" altLang="ru-RU"/>
          </a:p>
        </p:txBody>
      </p:sp>
      <p:sp>
        <p:nvSpPr>
          <p:cNvPr id="7" name="Номер слайда 6"/>
          <p:cNvSpPr>
            <a:spLocks noGrp="1"/>
          </p:cNvSpPr>
          <p:nvPr>
            <p:ph type="sldNum" sz="quarter" idx="12"/>
          </p:nvPr>
        </p:nvSpPr>
        <p:spPr>
          <a:xfrm>
            <a:off x="8737600" y="6245225"/>
            <a:ext cx="2844800" cy="476250"/>
          </a:xfrm>
        </p:spPr>
        <p:txBody>
          <a:bodyPr/>
          <a:lstStyle>
            <a:lvl1pPr>
              <a:defRPr/>
            </a:lvl1pPr>
          </a:lstStyle>
          <a:p>
            <a:fld id="{F9390B79-1741-43CB-8340-FBFB4F56C834}" type="slidenum">
              <a:rPr lang="ru-RU" altLang="ru-RU"/>
              <a:pPr/>
              <a:t>‹#›</a:t>
            </a:fld>
            <a:endParaRPr lang="ru-RU" altLang="ru-RU"/>
          </a:p>
        </p:txBody>
      </p:sp>
    </p:spTree>
    <p:extLst>
      <p:ext uri="{BB962C8B-B14F-4D97-AF65-F5344CB8AC3E}">
        <p14:creationId xmlns:p14="http://schemas.microsoft.com/office/powerpoint/2010/main" val="1551463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09600" y="1600201"/>
            <a:ext cx="53848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6197600" y="1600200"/>
            <a:ext cx="53848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6197600" y="3938589"/>
            <a:ext cx="53848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609600" y="6245225"/>
            <a:ext cx="2844800" cy="476250"/>
          </a:xfrm>
        </p:spPr>
        <p:txBody>
          <a:bodyPr/>
          <a:lstStyle>
            <a:lvl1pPr>
              <a:defRPr/>
            </a:lvl1pPr>
          </a:lstStyle>
          <a:p>
            <a:endParaRPr lang="ru-RU" altLang="ru-RU"/>
          </a:p>
        </p:txBody>
      </p:sp>
      <p:sp>
        <p:nvSpPr>
          <p:cNvPr id="7" name="Нижний колонтитул 6"/>
          <p:cNvSpPr>
            <a:spLocks noGrp="1"/>
          </p:cNvSpPr>
          <p:nvPr>
            <p:ph type="ftr" sz="quarter" idx="11"/>
          </p:nvPr>
        </p:nvSpPr>
        <p:spPr>
          <a:xfrm>
            <a:off x="4165600" y="6245225"/>
            <a:ext cx="3860800" cy="476250"/>
          </a:xfrm>
        </p:spPr>
        <p:txBody>
          <a:bodyPr/>
          <a:lstStyle>
            <a:lvl1pPr>
              <a:defRPr/>
            </a:lvl1pPr>
          </a:lstStyle>
          <a:p>
            <a:endParaRPr lang="ru-RU" altLang="ru-RU"/>
          </a:p>
        </p:txBody>
      </p:sp>
      <p:sp>
        <p:nvSpPr>
          <p:cNvPr id="8" name="Номер слайда 7"/>
          <p:cNvSpPr>
            <a:spLocks noGrp="1"/>
          </p:cNvSpPr>
          <p:nvPr>
            <p:ph type="sldNum" sz="quarter" idx="12"/>
          </p:nvPr>
        </p:nvSpPr>
        <p:spPr>
          <a:xfrm>
            <a:off x="8737600" y="6245225"/>
            <a:ext cx="2844800" cy="476250"/>
          </a:xfrm>
        </p:spPr>
        <p:txBody>
          <a:bodyPr/>
          <a:lstStyle>
            <a:lvl1pPr>
              <a:defRPr/>
            </a:lvl1pPr>
          </a:lstStyle>
          <a:p>
            <a:fld id="{2E3137D3-6106-45E2-ACE3-53C7CB7A4E2E}" type="slidenum">
              <a:rPr lang="ru-RU" altLang="ru-RU"/>
              <a:pPr/>
              <a:t>‹#›</a:t>
            </a:fld>
            <a:endParaRPr lang="ru-RU" altLang="ru-RU"/>
          </a:p>
        </p:txBody>
      </p:sp>
    </p:spTree>
    <p:extLst>
      <p:ext uri="{BB962C8B-B14F-4D97-AF65-F5344CB8AC3E}">
        <p14:creationId xmlns:p14="http://schemas.microsoft.com/office/powerpoint/2010/main" val="190857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317CA3-2185-498B-BEE3-F5019950BEF3}" type="datetimeFigureOut">
              <a:rPr lang="ru-RU" smtClean="0"/>
              <a:t>26.10.2015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1576937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B317CA3-2185-498B-BEE3-F5019950BEF3}" type="datetimeFigureOut">
              <a:rPr lang="ru-RU" smtClean="0"/>
              <a:t>26.10.2015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374307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B317CA3-2185-498B-BEE3-F5019950BEF3}" type="datetimeFigureOut">
              <a:rPr lang="ru-RU" smtClean="0"/>
              <a:t>26.10.2015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2833785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B317CA3-2185-498B-BEE3-F5019950BEF3}" type="datetimeFigureOut">
              <a:rPr lang="ru-RU" smtClean="0"/>
              <a:t>26.10.2015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2824638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B317CA3-2185-498B-BEE3-F5019950BEF3}" type="datetimeFigureOut">
              <a:rPr lang="ru-RU" smtClean="0"/>
              <a:t>26.10.2015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368286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317CA3-2185-498B-BEE3-F5019950BEF3}" type="datetimeFigureOut">
              <a:rPr lang="ru-RU" smtClean="0"/>
              <a:t>26.10.2015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1755469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B317CA3-2185-498B-BEE3-F5019950BEF3}" type="datetimeFigureOut">
              <a:rPr lang="ru-RU" smtClean="0"/>
              <a:t>26.10.2015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63246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B317CA3-2185-498B-BEE3-F5019950BEF3}" type="datetimeFigureOut">
              <a:rPr lang="ru-RU" smtClean="0"/>
              <a:t>26.10.2015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7552E3-D9BB-42E9-9BF6-BFB2E426AC80}" type="slidenum">
              <a:rPr lang="ru-RU" smtClean="0"/>
              <a:t>‹#›</a:t>
            </a:fld>
            <a:endParaRPr lang="ru-RU"/>
          </a:p>
        </p:txBody>
      </p:sp>
    </p:spTree>
    <p:extLst>
      <p:ext uri="{BB962C8B-B14F-4D97-AF65-F5344CB8AC3E}">
        <p14:creationId xmlns:p14="http://schemas.microsoft.com/office/powerpoint/2010/main" val="175755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17CA3-2185-498B-BEE3-F5019950BEF3}" type="datetimeFigureOut">
              <a:rPr lang="ru-RU" smtClean="0"/>
              <a:t>26.10.2015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552E3-D9BB-42E9-9BF6-BFB2E426AC80}" type="slidenum">
              <a:rPr lang="ru-RU" smtClean="0"/>
              <a:t>‹#›</a:t>
            </a:fld>
            <a:endParaRPr lang="ru-RU"/>
          </a:p>
        </p:txBody>
      </p:sp>
    </p:spTree>
    <p:extLst>
      <p:ext uri="{BB962C8B-B14F-4D97-AF65-F5344CB8AC3E}">
        <p14:creationId xmlns:p14="http://schemas.microsoft.com/office/powerpoint/2010/main" val="1982183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797877"/>
          </a:xfrm>
        </p:spPr>
        <p:txBody>
          <a:bodyPr>
            <a:normAutofit/>
          </a:bodyPr>
          <a:lstStyle/>
          <a:p>
            <a:r>
              <a:rPr lang="ru-RU" sz="3600" dirty="0" smtClean="0"/>
              <a:t>Четвёртая лекция</a:t>
            </a:r>
            <a:endParaRPr lang="ru-RU" sz="3600" dirty="0"/>
          </a:p>
        </p:txBody>
      </p:sp>
      <p:sp>
        <p:nvSpPr>
          <p:cNvPr id="3" name="Подзаголовок 2"/>
          <p:cNvSpPr>
            <a:spLocks noGrp="1"/>
          </p:cNvSpPr>
          <p:nvPr>
            <p:ph type="subTitle" idx="1"/>
          </p:nvPr>
        </p:nvSpPr>
        <p:spPr>
          <a:xfrm>
            <a:off x="1524000" y="2157984"/>
            <a:ext cx="9144000" cy="3099816"/>
          </a:xfrm>
        </p:spPr>
        <p:txBody>
          <a:bodyPr>
            <a:normAutofit fontScale="92500" lnSpcReduction="20000"/>
          </a:bodyPr>
          <a:lstStyle/>
          <a:p>
            <a:r>
              <a:rPr lang="ru-RU" dirty="0" smtClean="0"/>
              <a:t>План</a:t>
            </a:r>
          </a:p>
          <a:p>
            <a:pPr marL="457200" indent="-457200" algn="l">
              <a:buAutoNum type="arabicPeriod"/>
            </a:pPr>
            <a:r>
              <a:rPr lang="ru-RU" dirty="0" smtClean="0"/>
              <a:t>Соответствие эмпирического и теоретического </a:t>
            </a:r>
            <a:r>
              <a:rPr lang="ru-RU" dirty="0" smtClean="0"/>
              <a:t>распределений (графически).</a:t>
            </a:r>
            <a:endParaRPr lang="ru-RU" dirty="0" smtClean="0"/>
          </a:p>
          <a:p>
            <a:pPr marL="457200" indent="-457200" algn="l">
              <a:buAutoNum type="arabicPeriod"/>
            </a:pPr>
            <a:r>
              <a:rPr lang="ru-RU" dirty="0" smtClean="0"/>
              <a:t>Статистические гипотезы. Проверка статистических гипотез</a:t>
            </a:r>
          </a:p>
          <a:p>
            <a:pPr marL="457200" indent="-457200" algn="l">
              <a:buAutoNum type="arabicPeriod"/>
            </a:pPr>
            <a:endParaRPr lang="ru-RU" dirty="0"/>
          </a:p>
          <a:p>
            <a:pPr algn="l"/>
            <a:r>
              <a:rPr lang="ru-RU" dirty="0" smtClean="0"/>
              <a:t>Практика.</a:t>
            </a:r>
          </a:p>
          <a:p>
            <a:pPr marL="457200" indent="-457200" algn="l">
              <a:buAutoNum type="arabicPeriod"/>
            </a:pPr>
            <a:r>
              <a:rPr lang="ru-RU" dirty="0" smtClean="0"/>
              <a:t>Графическое сопоставление эмпирического распределения </a:t>
            </a:r>
            <a:r>
              <a:rPr lang="ru-RU" dirty="0" err="1" smtClean="0"/>
              <a:t>ис</a:t>
            </a:r>
            <a:r>
              <a:rPr lang="ru-RU" dirty="0" smtClean="0"/>
              <a:t> нормальным. Сравнение по критерию </a:t>
            </a:r>
            <a:r>
              <a:rPr lang="ru-RU" dirty="0" err="1" smtClean="0"/>
              <a:t>ХИквадрат</a:t>
            </a:r>
            <a:r>
              <a:rPr lang="ru-RU" dirty="0" smtClean="0"/>
              <a:t>. </a:t>
            </a:r>
            <a:endParaRPr lang="ru-RU" dirty="0" smtClean="0"/>
          </a:p>
          <a:p>
            <a:pPr marL="457200" indent="-457200" algn="l">
              <a:buAutoNum type="arabicPeriod"/>
            </a:pPr>
            <a:r>
              <a:rPr lang="ru-RU" dirty="0" smtClean="0"/>
              <a:t>Доверительный интервал для среднего.</a:t>
            </a:r>
          </a:p>
          <a:p>
            <a:pPr marL="457200" indent="-457200">
              <a:buAutoNum type="arabicPeriod"/>
            </a:pPr>
            <a:endParaRPr lang="ru-RU" dirty="0"/>
          </a:p>
        </p:txBody>
      </p:sp>
    </p:spTree>
    <p:extLst>
      <p:ext uri="{BB962C8B-B14F-4D97-AF65-F5344CB8AC3E}">
        <p14:creationId xmlns:p14="http://schemas.microsoft.com/office/powerpoint/2010/main" val="2541918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kachate.ru/pars_docs/refs/43/42138/42138_html_m5b4d690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934" y="845502"/>
            <a:ext cx="4184523" cy="278466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312664" y="1060704"/>
            <a:ext cx="6345936" cy="2246769"/>
          </a:xfrm>
          <a:prstGeom prst="rect">
            <a:avLst/>
          </a:prstGeom>
          <a:noFill/>
        </p:spPr>
        <p:txBody>
          <a:bodyPr wrap="square" rtlCol="0">
            <a:spAutoFit/>
          </a:bodyPr>
          <a:lstStyle/>
          <a:p>
            <a:r>
              <a:rPr lang="ru-RU" sz="2800" dirty="0"/>
              <a:t>Пример построения доверительного интервала для математического </a:t>
            </a:r>
            <a:r>
              <a:rPr lang="ru-RU" sz="2800" dirty="0" smtClean="0"/>
              <a:t>ожидания. Доверительная вероятности численно равна площади центральной части криволинейной трапеции</a:t>
            </a:r>
            <a:endParaRPr lang="ru-RU" sz="2800" dirty="0"/>
          </a:p>
        </p:txBody>
      </p:sp>
    </p:spTree>
    <p:extLst>
      <p:ext uri="{BB962C8B-B14F-4D97-AF65-F5344CB8AC3E}">
        <p14:creationId xmlns:p14="http://schemas.microsoft.com/office/powerpoint/2010/main" val="130841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4383B5D9-4798-474A-ADA9-486F709AA82F}" type="slidenum">
              <a:rPr lang="ru-RU" altLang="ru-RU"/>
              <a:pPr/>
              <a:t>11</a:t>
            </a:fld>
            <a:endParaRPr lang="ru-RU" altLang="ru-RU"/>
          </a:p>
        </p:txBody>
      </p:sp>
      <p:sp>
        <p:nvSpPr>
          <p:cNvPr id="41986" name="Rectangle 2"/>
          <p:cNvSpPr>
            <a:spLocks noGrp="1" noChangeArrowheads="1"/>
          </p:cNvSpPr>
          <p:nvPr>
            <p:ph type="title"/>
          </p:nvPr>
        </p:nvSpPr>
        <p:spPr>
          <a:xfrm>
            <a:off x="1992313" y="260351"/>
            <a:ext cx="8229600" cy="1584325"/>
          </a:xfrm>
        </p:spPr>
        <p:txBody>
          <a:bodyPr/>
          <a:lstStyle/>
          <a:p>
            <a:r>
              <a:rPr lang="ru-RU" altLang="ru-RU" sz="3200" dirty="0">
                <a:solidFill>
                  <a:schemeClr val="hlink"/>
                </a:solidFill>
              </a:rPr>
              <a:t>СТАТИСТИЧЕСКАЯ ПРОВЕРКА СТАТИСТИЧЕСКИХ ГИПОТЕЗ</a:t>
            </a:r>
            <a:r>
              <a:rPr lang="ru-RU" altLang="ru-RU" sz="4000" b="1" i="1" dirty="0"/>
              <a:t/>
            </a:r>
            <a:br>
              <a:rPr lang="ru-RU" altLang="ru-RU" sz="4000" b="1" i="1" dirty="0"/>
            </a:br>
            <a:endParaRPr lang="ru-RU" altLang="ru-RU" sz="4000" b="1" i="1" dirty="0"/>
          </a:p>
        </p:txBody>
      </p:sp>
      <p:sp>
        <p:nvSpPr>
          <p:cNvPr id="41987" name="Text Box 3"/>
          <p:cNvSpPr txBox="1">
            <a:spLocks noChangeArrowheads="1"/>
          </p:cNvSpPr>
          <p:nvPr/>
        </p:nvSpPr>
        <p:spPr bwMode="auto">
          <a:xfrm>
            <a:off x="1847850" y="1557338"/>
            <a:ext cx="8351838"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400" b="1"/>
              <a:t>Понятия : </a:t>
            </a:r>
          </a:p>
          <a:p>
            <a:pPr>
              <a:spcBef>
                <a:spcPct val="50000"/>
              </a:spcBef>
            </a:pPr>
            <a:r>
              <a:rPr lang="ru-RU" altLang="ru-RU" sz="2600" b="1" i="1"/>
              <a:t>Статистическая гипотеза. Нулевая и конкурирующая, простая и сложная гипотезы</a:t>
            </a:r>
          </a:p>
          <a:p>
            <a:pPr>
              <a:spcBef>
                <a:spcPct val="50000"/>
              </a:spcBef>
            </a:pPr>
            <a:r>
              <a:rPr lang="ru-RU" altLang="ru-RU" sz="2600" b="1" i="1"/>
              <a:t>Ошибки первого и второго рода</a:t>
            </a:r>
          </a:p>
          <a:p>
            <a:pPr>
              <a:spcBef>
                <a:spcPct val="50000"/>
              </a:spcBef>
            </a:pPr>
            <a:r>
              <a:rPr lang="ru-RU" altLang="ru-RU" sz="2600" b="1" i="1"/>
              <a:t>Статистический критерий проверки нулевой гипотезы. Наблюдаемое значение критерия</a:t>
            </a:r>
          </a:p>
          <a:p>
            <a:pPr>
              <a:spcBef>
                <a:spcPct val="50000"/>
              </a:spcBef>
            </a:pPr>
            <a:r>
              <a:rPr lang="ru-RU" altLang="ru-RU" sz="2600" b="1" i="1"/>
              <a:t>Критическая область. Область принятия гипотезы. Критические точки</a:t>
            </a:r>
          </a:p>
          <a:p>
            <a:pPr>
              <a:spcBef>
                <a:spcPct val="50000"/>
              </a:spcBef>
            </a:pPr>
            <a:endParaRPr lang="ru-RU" altLang="ru-RU" sz="2400" b="1" i="1"/>
          </a:p>
          <a:p>
            <a:pPr>
              <a:spcBef>
                <a:spcPct val="50000"/>
              </a:spcBef>
            </a:pPr>
            <a:endParaRPr lang="ru-RU" altLang="ru-RU" sz="2400"/>
          </a:p>
        </p:txBody>
      </p:sp>
    </p:spTree>
    <p:extLst>
      <p:ext uri="{BB962C8B-B14F-4D97-AF65-F5344CB8AC3E}">
        <p14:creationId xmlns:p14="http://schemas.microsoft.com/office/powerpoint/2010/main" val="2258648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BB5DF0C6-0C22-4E42-B675-7DBA9AC5A06F}" type="slidenum">
              <a:rPr lang="ru-RU" altLang="ru-RU"/>
              <a:pPr/>
              <a:t>12</a:t>
            </a:fld>
            <a:endParaRPr lang="ru-RU" altLang="ru-RU"/>
          </a:p>
        </p:txBody>
      </p:sp>
      <p:sp>
        <p:nvSpPr>
          <p:cNvPr id="43010" name="Rectangle 2"/>
          <p:cNvSpPr>
            <a:spLocks noGrp="1" noChangeArrowheads="1"/>
          </p:cNvSpPr>
          <p:nvPr>
            <p:ph type="title"/>
          </p:nvPr>
        </p:nvSpPr>
        <p:spPr>
          <a:xfrm>
            <a:off x="1631950" y="115889"/>
            <a:ext cx="8928100" cy="1728787"/>
          </a:xfrm>
        </p:spPr>
        <p:txBody>
          <a:bodyPr/>
          <a:lstStyle/>
          <a:p>
            <a:r>
              <a:rPr lang="ru-RU" altLang="ru-RU" sz="3200" i="1">
                <a:solidFill>
                  <a:srgbClr val="008000"/>
                </a:solidFill>
              </a:rPr>
              <a:t>Статистическая гипотеза. Нулевая и конкурирующая, простая и сложная гипотезы</a:t>
            </a:r>
            <a:r>
              <a:rPr lang="ru-RU" altLang="ru-RU" sz="3200" i="1"/>
              <a:t/>
            </a:r>
            <a:br>
              <a:rPr lang="ru-RU" altLang="ru-RU" sz="3200" i="1"/>
            </a:br>
            <a:endParaRPr lang="ru-RU" altLang="ru-RU" sz="3200" i="1"/>
          </a:p>
        </p:txBody>
      </p:sp>
      <p:sp>
        <p:nvSpPr>
          <p:cNvPr id="43011" name="Rectangle 3"/>
          <p:cNvSpPr>
            <a:spLocks noGrp="1" noChangeArrowheads="1"/>
          </p:cNvSpPr>
          <p:nvPr>
            <p:ph type="body" idx="1"/>
          </p:nvPr>
        </p:nvSpPr>
        <p:spPr/>
        <p:txBody>
          <a:bodyPr/>
          <a:lstStyle/>
          <a:p>
            <a:pPr>
              <a:buFontTx/>
              <a:buNone/>
            </a:pPr>
            <a:r>
              <a:rPr lang="ru-RU" altLang="ru-RU" i="1" dirty="0">
                <a:solidFill>
                  <a:srgbClr val="FF6600"/>
                </a:solidFill>
              </a:rPr>
              <a:t>Статистической</a:t>
            </a:r>
            <a:r>
              <a:rPr lang="ru-RU" altLang="ru-RU" i="1" dirty="0"/>
              <a:t> </a:t>
            </a:r>
            <a:r>
              <a:rPr lang="ru-RU" altLang="ru-RU" dirty="0"/>
              <a:t>называют гипотезу о виде неизвестного распределения, или о параметрах известных распределений.</a:t>
            </a:r>
          </a:p>
          <a:p>
            <a:pPr>
              <a:buFontTx/>
              <a:buNone/>
            </a:pPr>
            <a:r>
              <a:rPr lang="ru-RU" altLang="ru-RU" dirty="0"/>
              <a:t>Например, статистическими являются гипотезы:</a:t>
            </a:r>
          </a:p>
          <a:p>
            <a:pPr>
              <a:buFontTx/>
              <a:buNone/>
            </a:pPr>
            <a:r>
              <a:rPr lang="ru-RU" altLang="ru-RU" dirty="0"/>
              <a:t>1. генеральная совокупность распределена по закону Пуассона;</a:t>
            </a:r>
          </a:p>
          <a:p>
            <a:pPr>
              <a:buFontTx/>
              <a:buNone/>
            </a:pPr>
            <a:r>
              <a:rPr lang="ru-RU" altLang="ru-RU" dirty="0"/>
              <a:t>2. дисперсии двух нормальных совокупностей равны между собой.</a:t>
            </a:r>
          </a:p>
        </p:txBody>
      </p:sp>
    </p:spTree>
    <p:extLst>
      <p:ext uri="{BB962C8B-B14F-4D97-AF65-F5344CB8AC3E}">
        <p14:creationId xmlns:p14="http://schemas.microsoft.com/office/powerpoint/2010/main" val="96823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BFA18B89-581C-4700-B862-D5B8D6AEC1D4}" type="slidenum">
              <a:rPr lang="ru-RU" altLang="ru-RU"/>
              <a:pPr/>
              <a:t>13</a:t>
            </a:fld>
            <a:endParaRPr lang="ru-RU" altLang="ru-RU"/>
          </a:p>
        </p:txBody>
      </p:sp>
      <p:sp>
        <p:nvSpPr>
          <p:cNvPr id="44034" name="Rectangle 2"/>
          <p:cNvSpPr>
            <a:spLocks noGrp="1" noChangeArrowheads="1"/>
          </p:cNvSpPr>
          <p:nvPr>
            <p:ph type="title"/>
          </p:nvPr>
        </p:nvSpPr>
        <p:spPr/>
        <p:txBody>
          <a:bodyPr/>
          <a:lstStyle/>
          <a:p>
            <a:r>
              <a:rPr lang="ru-RU" altLang="ru-RU" sz="2800" i="1">
                <a:solidFill>
                  <a:srgbClr val="008000"/>
                </a:solidFill>
              </a:rPr>
              <a:t>Статистическая гипотеза. Нулевая и конкурирующая, простая и сложная гипотезы</a:t>
            </a:r>
          </a:p>
        </p:txBody>
      </p:sp>
      <p:sp>
        <p:nvSpPr>
          <p:cNvPr id="44035" name="Rectangle 3"/>
          <p:cNvSpPr>
            <a:spLocks noGrp="1" noChangeArrowheads="1"/>
          </p:cNvSpPr>
          <p:nvPr>
            <p:ph type="body" idx="1"/>
          </p:nvPr>
        </p:nvSpPr>
        <p:spPr>
          <a:xfrm>
            <a:off x="1981200" y="1600200"/>
            <a:ext cx="8229600" cy="4997450"/>
          </a:xfrm>
        </p:spPr>
        <p:txBody>
          <a:bodyPr/>
          <a:lstStyle/>
          <a:p>
            <a:pPr>
              <a:lnSpc>
                <a:spcPct val="90000"/>
              </a:lnSpc>
            </a:pPr>
            <a:r>
              <a:rPr lang="ru-RU" altLang="ru-RU"/>
              <a:t>Наряду с выдвинутой гипотезой рассматривают и </a:t>
            </a:r>
            <a:r>
              <a:rPr lang="ru-RU" altLang="ru-RU">
                <a:solidFill>
                  <a:srgbClr val="FF6600"/>
                </a:solidFill>
              </a:rPr>
              <a:t>противоречащую</a:t>
            </a:r>
            <a:r>
              <a:rPr lang="ru-RU" altLang="ru-RU"/>
              <a:t> ей гипотезу. Если выдвинутая гипотеза будет отвергнута, то имеет место противоречащая гипотеза. </a:t>
            </a:r>
            <a:endParaRPr lang="ru-RU" altLang="ru-RU" i="1"/>
          </a:p>
          <a:p>
            <a:pPr>
              <a:lnSpc>
                <a:spcPct val="90000"/>
              </a:lnSpc>
            </a:pPr>
            <a:r>
              <a:rPr lang="ru-RU" altLang="ru-RU" i="1">
                <a:solidFill>
                  <a:srgbClr val="FF6600"/>
                </a:solidFill>
              </a:rPr>
              <a:t>Нулевой</a:t>
            </a:r>
            <a:r>
              <a:rPr lang="ru-RU" altLang="ru-RU" i="1"/>
              <a:t> (основной) </a:t>
            </a:r>
            <a:r>
              <a:rPr lang="ru-RU" altLang="ru-RU"/>
              <a:t>называют выдвинутую гипотезу </a:t>
            </a:r>
            <a:r>
              <a:rPr lang="ru-RU" altLang="ru-RU">
                <a:solidFill>
                  <a:srgbClr val="FF6600"/>
                </a:solidFill>
              </a:rPr>
              <a:t>Н0</a:t>
            </a:r>
            <a:r>
              <a:rPr lang="ru-RU" altLang="ru-RU"/>
              <a:t>,.</a:t>
            </a:r>
          </a:p>
          <a:p>
            <a:pPr>
              <a:lnSpc>
                <a:spcPct val="90000"/>
              </a:lnSpc>
            </a:pPr>
            <a:r>
              <a:rPr lang="ru-RU" altLang="ru-RU">
                <a:solidFill>
                  <a:srgbClr val="FF6600"/>
                </a:solidFill>
              </a:rPr>
              <a:t>Конкурирующей</a:t>
            </a:r>
            <a:r>
              <a:rPr lang="ru-RU" altLang="ru-RU"/>
              <a:t> (</a:t>
            </a:r>
            <a:r>
              <a:rPr lang="ru-RU" altLang="ru-RU" sz="2000"/>
              <a:t>альтернативной</a:t>
            </a:r>
            <a:r>
              <a:rPr lang="ru-RU" altLang="ru-RU"/>
              <a:t>) называют гипотезу </a:t>
            </a:r>
            <a:r>
              <a:rPr lang="ru-RU" altLang="ru-RU">
                <a:solidFill>
                  <a:srgbClr val="FF6600"/>
                </a:solidFill>
              </a:rPr>
              <a:t>H1</a:t>
            </a:r>
            <a:r>
              <a:rPr lang="ru-RU" altLang="ru-RU"/>
              <a:t> которая противоречит нулевой.</a:t>
            </a:r>
          </a:p>
          <a:p>
            <a:pPr>
              <a:lnSpc>
                <a:spcPct val="90000"/>
              </a:lnSpc>
              <a:buFontTx/>
              <a:buNone/>
            </a:pPr>
            <a:endParaRPr lang="ru-RU" altLang="ru-RU"/>
          </a:p>
          <a:p>
            <a:pPr>
              <a:lnSpc>
                <a:spcPct val="90000"/>
              </a:lnSpc>
              <a:buFontTx/>
              <a:buNone/>
            </a:pPr>
            <a:r>
              <a:rPr lang="ru-RU" altLang="ru-RU">
                <a:solidFill>
                  <a:srgbClr val="3333FF"/>
                </a:solidFill>
              </a:rPr>
              <a:t>Пример.   </a:t>
            </a:r>
            <a:r>
              <a:rPr lang="en-US" altLang="ru-RU">
                <a:solidFill>
                  <a:srgbClr val="3333FF"/>
                </a:solidFill>
              </a:rPr>
              <a:t>H</a:t>
            </a:r>
            <a:r>
              <a:rPr lang="ru-RU" altLang="ru-RU">
                <a:solidFill>
                  <a:srgbClr val="3333FF"/>
                </a:solidFill>
              </a:rPr>
              <a:t>0:а=10; Н1:а не равно 10.</a:t>
            </a:r>
            <a:r>
              <a:rPr lang="ru-RU" altLang="ru-RU"/>
              <a:t> </a:t>
            </a:r>
          </a:p>
        </p:txBody>
      </p:sp>
    </p:spTree>
    <p:extLst>
      <p:ext uri="{BB962C8B-B14F-4D97-AF65-F5344CB8AC3E}">
        <p14:creationId xmlns:p14="http://schemas.microsoft.com/office/powerpoint/2010/main" val="3321907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ACA1BA33-6290-4159-8F96-5F99031D168E}" type="slidenum">
              <a:rPr lang="ru-RU" altLang="ru-RU"/>
              <a:pPr/>
              <a:t>14</a:t>
            </a:fld>
            <a:endParaRPr lang="ru-RU" altLang="ru-RU"/>
          </a:p>
        </p:txBody>
      </p:sp>
      <p:sp>
        <p:nvSpPr>
          <p:cNvPr id="45058" name="Rectangle 2"/>
          <p:cNvSpPr>
            <a:spLocks noGrp="1" noChangeArrowheads="1"/>
          </p:cNvSpPr>
          <p:nvPr>
            <p:ph type="title"/>
          </p:nvPr>
        </p:nvSpPr>
        <p:spPr/>
        <p:txBody>
          <a:bodyPr/>
          <a:lstStyle/>
          <a:p>
            <a:r>
              <a:rPr lang="ru-RU" altLang="ru-RU" sz="2800" i="1">
                <a:solidFill>
                  <a:srgbClr val="008000"/>
                </a:solidFill>
              </a:rPr>
              <a:t>Статистическая гипотеза. Нулевая и конкурирующая, простая и сложная гипотезы</a:t>
            </a:r>
          </a:p>
        </p:txBody>
      </p:sp>
      <p:sp>
        <p:nvSpPr>
          <p:cNvPr id="45059" name="Rectangle 3"/>
          <p:cNvSpPr>
            <a:spLocks noGrp="1" noChangeArrowheads="1"/>
          </p:cNvSpPr>
          <p:nvPr>
            <p:ph type="body" idx="1"/>
          </p:nvPr>
        </p:nvSpPr>
        <p:spPr>
          <a:xfrm>
            <a:off x="1631951" y="1600201"/>
            <a:ext cx="8785225" cy="4525963"/>
          </a:xfrm>
        </p:spPr>
        <p:txBody>
          <a:bodyPr/>
          <a:lstStyle/>
          <a:p>
            <a:pPr>
              <a:lnSpc>
                <a:spcPct val="90000"/>
              </a:lnSpc>
              <a:buFontTx/>
              <a:buNone/>
            </a:pPr>
            <a:r>
              <a:rPr lang="ru-RU" altLang="ru-RU"/>
              <a:t>Различают гипотезы, которые содержат только одно и более одного предположений.</a:t>
            </a:r>
          </a:p>
          <a:p>
            <a:pPr>
              <a:lnSpc>
                <a:spcPct val="90000"/>
              </a:lnSpc>
            </a:pPr>
            <a:r>
              <a:rPr lang="ru-RU" altLang="ru-RU">
                <a:solidFill>
                  <a:srgbClr val="FF6600"/>
                </a:solidFill>
              </a:rPr>
              <a:t>Простой</a:t>
            </a:r>
            <a:r>
              <a:rPr lang="ru-RU" altLang="ru-RU"/>
              <a:t> называют гипотезу, содержащую только одно предположение </a:t>
            </a:r>
          </a:p>
          <a:p>
            <a:pPr>
              <a:lnSpc>
                <a:spcPct val="90000"/>
              </a:lnSpc>
            </a:pPr>
            <a:r>
              <a:rPr lang="ru-RU" altLang="ru-RU">
                <a:solidFill>
                  <a:srgbClr val="FF6600"/>
                </a:solidFill>
              </a:rPr>
              <a:t>Сложной</a:t>
            </a:r>
            <a:r>
              <a:rPr lang="ru-RU" altLang="ru-RU"/>
              <a:t> называют гипотезу, которая состоит из конечного или бесконечного числа простых гипотез </a:t>
            </a:r>
          </a:p>
          <a:p>
            <a:pPr>
              <a:lnSpc>
                <a:spcPct val="90000"/>
              </a:lnSpc>
              <a:buFontTx/>
              <a:buNone/>
            </a:pPr>
            <a:r>
              <a:rPr lang="ru-RU" altLang="ru-RU"/>
              <a:t>Пример, сложная гипотеза Н: X &gt; 5 состоит из бесчисленного множества простых вида </a:t>
            </a:r>
          </a:p>
          <a:p>
            <a:pPr>
              <a:lnSpc>
                <a:spcPct val="90000"/>
              </a:lnSpc>
              <a:buFontTx/>
              <a:buNone/>
            </a:pPr>
            <a:r>
              <a:rPr lang="ru-RU" altLang="ru-RU"/>
              <a:t>Н1: Х =</a:t>
            </a:r>
            <a:r>
              <a:rPr lang="en-US" altLang="ru-RU"/>
              <a:t>b</a:t>
            </a:r>
            <a:r>
              <a:rPr lang="ru-RU" altLang="ru-RU"/>
              <a:t>1,-, где b</a:t>
            </a:r>
            <a:r>
              <a:rPr lang="en-US" altLang="ru-RU"/>
              <a:t>i</a:t>
            </a:r>
            <a:r>
              <a:rPr lang="ru-RU" altLang="ru-RU"/>
              <a:t>—любое число, большее 5. </a:t>
            </a:r>
          </a:p>
        </p:txBody>
      </p:sp>
    </p:spTree>
    <p:extLst>
      <p:ext uri="{BB962C8B-B14F-4D97-AF65-F5344CB8AC3E}">
        <p14:creationId xmlns:p14="http://schemas.microsoft.com/office/powerpoint/2010/main" val="3200033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2240DB15-A520-4803-8113-F420F59C216A}" type="slidenum">
              <a:rPr lang="ru-RU" altLang="ru-RU"/>
              <a:pPr/>
              <a:t>15</a:t>
            </a:fld>
            <a:endParaRPr lang="ru-RU" altLang="ru-RU"/>
          </a:p>
        </p:txBody>
      </p:sp>
      <p:sp>
        <p:nvSpPr>
          <p:cNvPr id="46082" name="Rectangle 2"/>
          <p:cNvSpPr>
            <a:spLocks noGrp="1" noChangeArrowheads="1"/>
          </p:cNvSpPr>
          <p:nvPr>
            <p:ph type="title"/>
          </p:nvPr>
        </p:nvSpPr>
        <p:spPr/>
        <p:txBody>
          <a:bodyPr/>
          <a:lstStyle/>
          <a:p>
            <a:r>
              <a:rPr lang="ru-RU" altLang="ru-RU" sz="2800" i="1">
                <a:solidFill>
                  <a:srgbClr val="008000"/>
                </a:solidFill>
              </a:rPr>
              <a:t>Ошибки первого и второго рода</a:t>
            </a:r>
            <a:br>
              <a:rPr lang="ru-RU" altLang="ru-RU" sz="2800" i="1">
                <a:solidFill>
                  <a:srgbClr val="008000"/>
                </a:solidFill>
              </a:rPr>
            </a:br>
            <a:endParaRPr lang="ru-RU" altLang="ru-RU" sz="2800" i="1">
              <a:solidFill>
                <a:srgbClr val="008000"/>
              </a:solidFill>
            </a:endParaRPr>
          </a:p>
        </p:txBody>
      </p:sp>
      <p:sp>
        <p:nvSpPr>
          <p:cNvPr id="46083" name="Rectangle 3"/>
          <p:cNvSpPr>
            <a:spLocks noGrp="1" noChangeArrowheads="1"/>
          </p:cNvSpPr>
          <p:nvPr>
            <p:ph type="body" idx="1"/>
          </p:nvPr>
        </p:nvSpPr>
        <p:spPr>
          <a:xfrm>
            <a:off x="1676401" y="1143000"/>
            <a:ext cx="8856663" cy="6065838"/>
          </a:xfrm>
        </p:spPr>
        <p:txBody>
          <a:bodyPr/>
          <a:lstStyle/>
          <a:p>
            <a:r>
              <a:rPr lang="ru-RU" altLang="ru-RU">
                <a:solidFill>
                  <a:srgbClr val="663300"/>
                </a:solidFill>
              </a:rPr>
              <a:t>Ошибка первого рода состоит в том, что будет отвергнута правильная гипотеза.</a:t>
            </a:r>
          </a:p>
          <a:p>
            <a:r>
              <a:rPr lang="ru-RU" altLang="ru-RU">
                <a:solidFill>
                  <a:srgbClr val="663300"/>
                </a:solidFill>
              </a:rPr>
              <a:t>Ошибка второго рода состоит в том," что будет принята неправильная гипотеза.</a:t>
            </a:r>
          </a:p>
          <a:p>
            <a:pPr>
              <a:buFontTx/>
              <a:buNone/>
            </a:pPr>
            <a:r>
              <a:rPr lang="ru-RU" altLang="ru-RU" sz="2400"/>
              <a:t>Например, если отвергнуто правильное решение «продолжать строительство жилого дома», то эта ошибка первого рода повлечет материальный ущерб; если же принято неправильное решение «продолжать строительство», несмотря на опасность обвала стройки, то эта ошибка второго рода может повлечь гибель людей. Можно привести примеры, когда ошибка первого рода влечет более тяжелые последствия, чем ошибка второго рода.</a:t>
            </a:r>
          </a:p>
        </p:txBody>
      </p:sp>
    </p:spTree>
    <p:extLst>
      <p:ext uri="{BB962C8B-B14F-4D97-AF65-F5344CB8AC3E}">
        <p14:creationId xmlns:p14="http://schemas.microsoft.com/office/powerpoint/2010/main" val="1274015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60DD3404-B1F9-4FFF-9F50-8A0D3A6C9C79}" type="slidenum">
              <a:rPr lang="ru-RU" altLang="ru-RU"/>
              <a:pPr/>
              <a:t>16</a:t>
            </a:fld>
            <a:endParaRPr lang="ru-RU" altLang="ru-RU"/>
          </a:p>
        </p:txBody>
      </p:sp>
      <p:sp>
        <p:nvSpPr>
          <p:cNvPr id="47106" name="Rectangle 2"/>
          <p:cNvSpPr>
            <a:spLocks noGrp="1" noChangeArrowheads="1"/>
          </p:cNvSpPr>
          <p:nvPr>
            <p:ph type="title"/>
          </p:nvPr>
        </p:nvSpPr>
        <p:spPr/>
        <p:txBody>
          <a:bodyPr/>
          <a:lstStyle/>
          <a:p>
            <a:r>
              <a:rPr lang="ru-RU" altLang="ru-RU" sz="4000" i="1">
                <a:solidFill>
                  <a:srgbClr val="996600"/>
                </a:solidFill>
              </a:rPr>
              <a:t>Ошибки первого и второго рода</a:t>
            </a:r>
          </a:p>
        </p:txBody>
      </p:sp>
      <p:sp>
        <p:nvSpPr>
          <p:cNvPr id="47107" name="Rectangle 3"/>
          <p:cNvSpPr>
            <a:spLocks noGrp="1" noChangeArrowheads="1"/>
          </p:cNvSpPr>
          <p:nvPr>
            <p:ph type="body" idx="1"/>
          </p:nvPr>
        </p:nvSpPr>
        <p:spPr/>
        <p:txBody>
          <a:bodyPr/>
          <a:lstStyle/>
          <a:p>
            <a:pPr>
              <a:buFontTx/>
              <a:buNone/>
            </a:pPr>
            <a:r>
              <a:rPr lang="ru-RU" altLang="ru-RU"/>
              <a:t>Вероятность совершить ошибку первого рода</a:t>
            </a:r>
          </a:p>
          <a:p>
            <a:pPr>
              <a:buFontTx/>
              <a:buNone/>
            </a:pPr>
            <a:r>
              <a:rPr lang="ru-RU" altLang="ru-RU"/>
              <a:t>называют </a:t>
            </a:r>
            <a:r>
              <a:rPr lang="ru-RU" altLang="ru-RU" i="1">
                <a:solidFill>
                  <a:srgbClr val="FF6600"/>
                </a:solidFill>
              </a:rPr>
              <a:t>уровнем значимости</a:t>
            </a:r>
            <a:r>
              <a:rPr lang="ru-RU" altLang="ru-RU" i="1"/>
              <a:t>. </a:t>
            </a:r>
            <a:r>
              <a:rPr lang="ru-RU" altLang="ru-RU"/>
              <a:t>Наиболее часто уровень значимости принимают равным 0,05 или 0,01. Если, например, принят уровень значимости, равный 0,05, то это означает, что </a:t>
            </a:r>
            <a:r>
              <a:rPr lang="ru-RU" altLang="ru-RU">
                <a:solidFill>
                  <a:srgbClr val="008000"/>
                </a:solidFill>
              </a:rPr>
              <a:t>в пяти случаях из ста имеется риск</a:t>
            </a:r>
            <a:r>
              <a:rPr lang="ru-RU" altLang="ru-RU"/>
              <a:t> допустить ошибку первого рода (</a:t>
            </a:r>
            <a:r>
              <a:rPr lang="ru-RU" altLang="ru-RU">
                <a:solidFill>
                  <a:srgbClr val="008000"/>
                </a:solidFill>
              </a:rPr>
              <a:t>отвергнуть правильную гипотезу</a:t>
            </a:r>
            <a:r>
              <a:rPr lang="ru-RU" altLang="ru-RU"/>
              <a:t>).</a:t>
            </a:r>
          </a:p>
        </p:txBody>
      </p:sp>
    </p:spTree>
    <p:extLst>
      <p:ext uri="{BB962C8B-B14F-4D97-AF65-F5344CB8AC3E}">
        <p14:creationId xmlns:p14="http://schemas.microsoft.com/office/powerpoint/2010/main" val="2522752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1FF0BF9B-E14B-4536-903B-1D6D1EE900A6}" type="slidenum">
              <a:rPr lang="ru-RU" altLang="ru-RU"/>
              <a:pPr/>
              <a:t>17</a:t>
            </a:fld>
            <a:endParaRPr lang="ru-RU" altLang="ru-RU"/>
          </a:p>
        </p:txBody>
      </p:sp>
      <p:sp>
        <p:nvSpPr>
          <p:cNvPr id="48130" name="Rectangle 2"/>
          <p:cNvSpPr>
            <a:spLocks noGrp="1" noChangeArrowheads="1"/>
          </p:cNvSpPr>
          <p:nvPr>
            <p:ph type="title"/>
          </p:nvPr>
        </p:nvSpPr>
        <p:spPr>
          <a:xfrm>
            <a:off x="1631950" y="274638"/>
            <a:ext cx="8578850" cy="1143000"/>
          </a:xfrm>
        </p:spPr>
        <p:txBody>
          <a:bodyPr/>
          <a:lstStyle/>
          <a:p>
            <a:r>
              <a:rPr lang="ru-RU" altLang="ru-RU" sz="3200">
                <a:solidFill>
                  <a:srgbClr val="3333FF"/>
                </a:solidFill>
              </a:rPr>
              <a:t>Статистический критерий проверки нулевой гипотезы. Наблюдаемое значение критерия</a:t>
            </a:r>
            <a:r>
              <a:rPr lang="ru-RU" altLang="ru-RU" sz="4000"/>
              <a:t> </a:t>
            </a:r>
          </a:p>
        </p:txBody>
      </p:sp>
      <p:sp>
        <p:nvSpPr>
          <p:cNvPr id="48131" name="Rectangle 3"/>
          <p:cNvSpPr>
            <a:spLocks noGrp="1" noChangeArrowheads="1"/>
          </p:cNvSpPr>
          <p:nvPr>
            <p:ph type="body" idx="1"/>
          </p:nvPr>
        </p:nvSpPr>
        <p:spPr>
          <a:xfrm>
            <a:off x="1774825" y="1600200"/>
            <a:ext cx="8642350" cy="4781550"/>
          </a:xfrm>
        </p:spPr>
        <p:txBody>
          <a:bodyPr/>
          <a:lstStyle/>
          <a:p>
            <a:pPr>
              <a:lnSpc>
                <a:spcPct val="90000"/>
              </a:lnSpc>
              <a:buFontTx/>
              <a:buNone/>
            </a:pPr>
            <a:r>
              <a:rPr lang="ru-RU" altLang="ru-RU"/>
              <a:t>Для проверки нулевой гипотезы используют </a:t>
            </a:r>
            <a:r>
              <a:rPr lang="ru-RU" altLang="ru-RU">
                <a:solidFill>
                  <a:schemeClr val="hlink"/>
                </a:solidFill>
              </a:rPr>
              <a:t>специально подобранную случайную величину </a:t>
            </a:r>
            <a:r>
              <a:rPr lang="en-US" altLang="ru-RU">
                <a:solidFill>
                  <a:schemeClr val="hlink"/>
                </a:solidFill>
              </a:rPr>
              <a:t>K</a:t>
            </a:r>
            <a:r>
              <a:rPr lang="ru-RU" altLang="ru-RU"/>
              <a:t>, точное или приближенное </a:t>
            </a:r>
            <a:r>
              <a:rPr lang="ru-RU" altLang="ru-RU">
                <a:solidFill>
                  <a:srgbClr val="996600"/>
                </a:solidFill>
              </a:rPr>
              <a:t>распределение</a:t>
            </a:r>
            <a:r>
              <a:rPr lang="ru-RU" altLang="ru-RU"/>
              <a:t> которой </a:t>
            </a:r>
            <a:r>
              <a:rPr lang="ru-RU" altLang="ru-RU">
                <a:solidFill>
                  <a:srgbClr val="996600"/>
                </a:solidFill>
              </a:rPr>
              <a:t>известно</a:t>
            </a:r>
            <a:endParaRPr lang="en-US" altLang="ru-RU"/>
          </a:p>
          <a:p>
            <a:pPr>
              <a:lnSpc>
                <a:spcPct val="90000"/>
              </a:lnSpc>
              <a:buFontTx/>
              <a:buNone/>
            </a:pPr>
            <a:r>
              <a:rPr lang="ru-RU" altLang="ru-RU"/>
              <a:t>(</a:t>
            </a:r>
            <a:r>
              <a:rPr lang="ru-RU" altLang="ru-RU" sz="2400"/>
              <a:t>обозначают по-разному, в зависимости от распределения: </a:t>
            </a:r>
            <a:r>
              <a:rPr lang="ru-RU" altLang="ru-RU" sz="2000"/>
              <a:t>Т—по закону Стьюдента, ХИ2 — по закону «хи квадрат»</a:t>
            </a:r>
            <a:r>
              <a:rPr lang="ru-RU" altLang="ru-RU"/>
              <a:t>)</a:t>
            </a:r>
          </a:p>
          <a:p>
            <a:pPr>
              <a:lnSpc>
                <a:spcPct val="90000"/>
              </a:lnSpc>
              <a:buFontTx/>
              <a:buNone/>
            </a:pPr>
            <a:r>
              <a:rPr lang="ru-RU" altLang="ru-RU"/>
              <a:t>Статистическим </a:t>
            </a:r>
            <a:r>
              <a:rPr lang="ru-RU" altLang="ru-RU">
                <a:solidFill>
                  <a:srgbClr val="FF6600"/>
                </a:solidFill>
              </a:rPr>
              <a:t>критерием</a:t>
            </a:r>
            <a:r>
              <a:rPr lang="ru-RU" altLang="ru-RU"/>
              <a:t> называют случайную величину  К, которая служит для проверки нулевой гипотезы.</a:t>
            </a:r>
          </a:p>
        </p:txBody>
      </p:sp>
    </p:spTree>
    <p:extLst>
      <p:ext uri="{BB962C8B-B14F-4D97-AF65-F5344CB8AC3E}">
        <p14:creationId xmlns:p14="http://schemas.microsoft.com/office/powerpoint/2010/main" val="1011037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F9817CA3-FE48-4099-A8EC-EC5872F79AB0}" type="slidenum">
              <a:rPr lang="ru-RU" altLang="ru-RU"/>
              <a:pPr/>
              <a:t>18</a:t>
            </a:fld>
            <a:endParaRPr lang="ru-RU" altLang="ru-RU"/>
          </a:p>
        </p:txBody>
      </p:sp>
      <p:sp>
        <p:nvSpPr>
          <p:cNvPr id="49154" name="Rectangle 2"/>
          <p:cNvSpPr>
            <a:spLocks noGrp="1" noChangeArrowheads="1"/>
          </p:cNvSpPr>
          <p:nvPr>
            <p:ph type="title"/>
          </p:nvPr>
        </p:nvSpPr>
        <p:spPr>
          <a:xfrm>
            <a:off x="1631950" y="274638"/>
            <a:ext cx="8578850" cy="1143000"/>
          </a:xfrm>
        </p:spPr>
        <p:txBody>
          <a:bodyPr/>
          <a:lstStyle/>
          <a:p>
            <a:r>
              <a:rPr lang="ru-RU" altLang="ru-RU" sz="3200">
                <a:solidFill>
                  <a:srgbClr val="3333FF"/>
                </a:solidFill>
              </a:rPr>
              <a:t>Статистический критерий проверки нулевой гипотезы. Наблюдаемое значение критерия</a:t>
            </a:r>
          </a:p>
        </p:txBody>
      </p:sp>
      <p:sp>
        <p:nvSpPr>
          <p:cNvPr id="49155" name="Rectangle 3"/>
          <p:cNvSpPr>
            <a:spLocks noGrp="1" noChangeArrowheads="1"/>
          </p:cNvSpPr>
          <p:nvPr>
            <p:ph type="body" idx="1"/>
          </p:nvPr>
        </p:nvSpPr>
        <p:spPr/>
        <p:txBody>
          <a:bodyPr/>
          <a:lstStyle/>
          <a:p>
            <a:pPr>
              <a:buFontTx/>
              <a:buNone/>
            </a:pPr>
            <a:r>
              <a:rPr lang="ru-RU" altLang="ru-RU"/>
              <a:t>Для проверки гипотезы по данным выборок вычисляют частные значения входящих в критерий величин и таким образом получают </a:t>
            </a:r>
            <a:r>
              <a:rPr lang="ru-RU" altLang="ru-RU">
                <a:solidFill>
                  <a:srgbClr val="996600"/>
                </a:solidFill>
              </a:rPr>
              <a:t>частное (наблюдаемое) значение критерия</a:t>
            </a:r>
            <a:r>
              <a:rPr lang="ru-RU" altLang="ru-RU"/>
              <a:t>.</a:t>
            </a:r>
          </a:p>
          <a:p>
            <a:r>
              <a:rPr lang="ru-RU" altLang="ru-RU"/>
              <a:t>Наблюдаемым значением К</a:t>
            </a:r>
            <a:r>
              <a:rPr lang="ru-RU" altLang="ru-RU" baseline="-25000"/>
              <a:t>набл</a:t>
            </a:r>
            <a:r>
              <a:rPr lang="ru-RU" altLang="ru-RU"/>
              <a:t> </a:t>
            </a:r>
            <a:endParaRPr lang="en-US" altLang="ru-RU"/>
          </a:p>
          <a:p>
            <a:pPr>
              <a:buFontTx/>
              <a:buNone/>
            </a:pPr>
            <a:r>
              <a:rPr lang="ru-RU" altLang="ru-RU"/>
              <a:t>называют значение критерия, вычисленное по выборкам. </a:t>
            </a:r>
          </a:p>
        </p:txBody>
      </p:sp>
    </p:spTree>
    <p:extLst>
      <p:ext uri="{BB962C8B-B14F-4D97-AF65-F5344CB8AC3E}">
        <p14:creationId xmlns:p14="http://schemas.microsoft.com/office/powerpoint/2010/main" val="106875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6"/>
          <p:cNvSpPr>
            <a:spLocks noGrp="1"/>
          </p:cNvSpPr>
          <p:nvPr>
            <p:ph type="sldNum" sz="quarter" idx="12"/>
          </p:nvPr>
        </p:nvSpPr>
        <p:spPr/>
        <p:txBody>
          <a:bodyPr/>
          <a:lstStyle/>
          <a:p>
            <a:fld id="{E340BE1D-0133-44A8-9248-11F22DA6CCBF}" type="slidenum">
              <a:rPr lang="ru-RU" altLang="ru-RU"/>
              <a:pPr/>
              <a:t>19</a:t>
            </a:fld>
            <a:endParaRPr lang="ru-RU" altLang="ru-RU"/>
          </a:p>
        </p:txBody>
      </p:sp>
      <p:sp>
        <p:nvSpPr>
          <p:cNvPr id="50178" name="Rectangle 2"/>
          <p:cNvSpPr>
            <a:spLocks noGrp="1" noChangeArrowheads="1"/>
          </p:cNvSpPr>
          <p:nvPr>
            <p:ph type="title"/>
          </p:nvPr>
        </p:nvSpPr>
        <p:spPr/>
        <p:txBody>
          <a:bodyPr>
            <a:normAutofit fontScale="90000"/>
          </a:bodyPr>
          <a:lstStyle/>
          <a:p>
            <a:r>
              <a:rPr lang="ru-RU" altLang="ru-RU" sz="3200" i="1">
                <a:solidFill>
                  <a:schemeClr val="hlink"/>
                </a:solidFill>
              </a:rPr>
              <a:t>Критическая область. Область принятия гипотезы. Критические точки</a:t>
            </a:r>
            <a:br>
              <a:rPr lang="ru-RU" altLang="ru-RU" sz="3200" i="1">
                <a:solidFill>
                  <a:schemeClr val="hlink"/>
                </a:solidFill>
              </a:rPr>
            </a:br>
            <a:endParaRPr lang="ru-RU" altLang="ru-RU" sz="3200" i="1">
              <a:solidFill>
                <a:schemeClr val="hlink"/>
              </a:solidFill>
            </a:endParaRPr>
          </a:p>
        </p:txBody>
      </p:sp>
      <p:pic>
        <p:nvPicPr>
          <p:cNvPr id="50179"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135188" y="1125539"/>
            <a:ext cx="7993062" cy="3024187"/>
          </a:xfrm>
          <a:noFill/>
          <a:ln/>
        </p:spPr>
      </p:pic>
      <p:sp>
        <p:nvSpPr>
          <p:cNvPr id="50180" name="Rectangle 4"/>
          <p:cNvSpPr>
            <a:spLocks noGrp="1" noChangeArrowheads="1"/>
          </p:cNvSpPr>
          <p:nvPr>
            <p:ph type="body" sz="half" idx="1"/>
          </p:nvPr>
        </p:nvSpPr>
        <p:spPr>
          <a:xfrm>
            <a:off x="1703389" y="4076700"/>
            <a:ext cx="8785225" cy="2592388"/>
          </a:xfrm>
        </p:spPr>
        <p:txBody>
          <a:bodyPr/>
          <a:lstStyle/>
          <a:p>
            <a:pPr>
              <a:buFontTx/>
              <a:buNone/>
            </a:pPr>
            <a:r>
              <a:rPr lang="ru-RU" altLang="ru-RU">
                <a:solidFill>
                  <a:srgbClr val="FF6600"/>
                </a:solidFill>
              </a:rPr>
              <a:t>Критической областью (обл. отклонения)</a:t>
            </a:r>
            <a:r>
              <a:rPr lang="ru-RU" altLang="ru-RU"/>
              <a:t> называют совокупность значений критерия, при которых </a:t>
            </a:r>
            <a:r>
              <a:rPr lang="ru-RU" altLang="ru-RU">
                <a:solidFill>
                  <a:srgbClr val="3333FF"/>
                </a:solidFill>
              </a:rPr>
              <a:t>нулевую гипотезу отвергают</a:t>
            </a:r>
            <a:r>
              <a:rPr lang="ru-RU" altLang="ru-RU"/>
              <a:t>. </a:t>
            </a:r>
            <a:r>
              <a:rPr lang="ru-RU" altLang="ru-RU">
                <a:solidFill>
                  <a:srgbClr val="FF6600"/>
                </a:solidFill>
              </a:rPr>
              <a:t>Областью  принятия  гипотезы</a:t>
            </a:r>
            <a:r>
              <a:rPr lang="ru-RU" altLang="ru-RU"/>
              <a:t>   называют совокупность значений критерия, при которых    гипотезу    принимают. </a:t>
            </a:r>
          </a:p>
        </p:txBody>
      </p:sp>
    </p:spTree>
    <p:extLst>
      <p:ext uri="{BB962C8B-B14F-4D97-AF65-F5344CB8AC3E}">
        <p14:creationId xmlns:p14="http://schemas.microsoft.com/office/powerpoint/2010/main" val="412363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9697FFFA-E5B2-4D00-9FC8-DDB18BEB918B}" type="slidenum">
              <a:rPr lang="ru-RU" altLang="ru-RU"/>
              <a:pPr/>
              <a:t>2</a:t>
            </a:fld>
            <a:endParaRPr lang="ru-RU" altLang="ru-RU"/>
          </a:p>
        </p:txBody>
      </p:sp>
      <p:sp>
        <p:nvSpPr>
          <p:cNvPr id="38914" name="Rectangle 2"/>
          <p:cNvSpPr>
            <a:spLocks noGrp="1" noChangeArrowheads="1"/>
          </p:cNvSpPr>
          <p:nvPr>
            <p:ph type="title"/>
          </p:nvPr>
        </p:nvSpPr>
        <p:spPr/>
        <p:txBody>
          <a:bodyPr/>
          <a:lstStyle/>
          <a:p>
            <a:r>
              <a:rPr lang="ru-RU" altLang="ru-RU" sz="4000">
                <a:solidFill>
                  <a:schemeClr val="hlink"/>
                </a:solidFill>
              </a:rPr>
              <a:t>Соответствие теоретического и эмпирического распределений.</a:t>
            </a:r>
          </a:p>
        </p:txBody>
      </p:sp>
      <p:sp>
        <p:nvSpPr>
          <p:cNvPr id="38915" name="Rectangle 3"/>
          <p:cNvSpPr>
            <a:spLocks noChangeArrowheads="1"/>
          </p:cNvSpPr>
          <p:nvPr/>
        </p:nvSpPr>
        <p:spPr bwMode="auto">
          <a:xfrm>
            <a:off x="1752600" y="1600200"/>
            <a:ext cx="8610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defRPr>
            </a:lvl9pPr>
          </a:lstStyle>
          <a:p>
            <a:pPr>
              <a:lnSpc>
                <a:spcPct val="80000"/>
              </a:lnSpc>
            </a:pPr>
            <a:r>
              <a:rPr lang="ru-RU" altLang="ru-RU" sz="3200" dirty="0"/>
              <a:t>Для определения типа распределения по выборочным данным используются как количественные, так и </a:t>
            </a:r>
            <a:r>
              <a:rPr lang="ru-RU" altLang="ru-RU" sz="3200" b="1" i="1" dirty="0"/>
              <a:t>графические методы</a:t>
            </a:r>
            <a:r>
              <a:rPr lang="ru-RU" altLang="ru-RU" sz="3200" dirty="0"/>
              <a:t>.</a:t>
            </a:r>
          </a:p>
          <a:p>
            <a:pPr>
              <a:lnSpc>
                <a:spcPct val="80000"/>
              </a:lnSpc>
            </a:pPr>
            <a:r>
              <a:rPr lang="ru-RU" altLang="ru-RU" sz="3200" dirty="0"/>
              <a:t>Простейший способ - построение по имеющейся выборке </a:t>
            </a:r>
            <a:r>
              <a:rPr lang="ru-RU" altLang="ru-RU" sz="3200" dirty="0">
                <a:solidFill>
                  <a:srgbClr val="FF3300"/>
                </a:solidFill>
              </a:rPr>
              <a:t>гистограммы </a:t>
            </a:r>
            <a:r>
              <a:rPr lang="ru-RU" altLang="ru-RU" sz="3200" dirty="0"/>
              <a:t>относительных частот и </a:t>
            </a:r>
            <a:r>
              <a:rPr lang="ru-RU" altLang="ru-RU" sz="3200" dirty="0">
                <a:solidFill>
                  <a:srgbClr val="FF3300"/>
                </a:solidFill>
              </a:rPr>
              <a:t>кривой</a:t>
            </a:r>
            <a:r>
              <a:rPr lang="ru-RU" altLang="ru-RU" sz="3200" dirty="0"/>
              <a:t> плотности </a:t>
            </a:r>
            <a:r>
              <a:rPr lang="ru-RU" altLang="ru-RU" sz="3200" dirty="0">
                <a:solidFill>
                  <a:srgbClr val="FF3300"/>
                </a:solidFill>
              </a:rPr>
              <a:t>нормального распределения</a:t>
            </a:r>
            <a:r>
              <a:rPr lang="ru-RU" altLang="ru-RU" sz="3200" dirty="0"/>
              <a:t>. Значительные отклонения от нормальности (сильная асимметрия, </a:t>
            </a:r>
            <a:r>
              <a:rPr lang="ru-RU" altLang="ru-RU" sz="3200" dirty="0" err="1"/>
              <a:t>бимодальность</a:t>
            </a:r>
            <a:r>
              <a:rPr lang="ru-RU" altLang="ru-RU" sz="3200" dirty="0"/>
              <a:t>) легко обнаруживаются на графике</a:t>
            </a:r>
            <a:r>
              <a:rPr lang="ru-RU" altLang="ru-RU" sz="1800" dirty="0"/>
              <a:t>.</a:t>
            </a:r>
          </a:p>
        </p:txBody>
      </p:sp>
    </p:spTree>
    <p:extLst>
      <p:ext uri="{BB962C8B-B14F-4D97-AF65-F5344CB8AC3E}">
        <p14:creationId xmlns:p14="http://schemas.microsoft.com/office/powerpoint/2010/main" val="3322239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2005FAF3-EFB7-40F2-BC3F-0BA0243C8143}" type="slidenum">
              <a:rPr lang="ru-RU" altLang="ru-RU"/>
              <a:pPr/>
              <a:t>20</a:t>
            </a:fld>
            <a:endParaRPr lang="ru-RU" altLang="ru-RU"/>
          </a:p>
        </p:txBody>
      </p:sp>
      <p:sp>
        <p:nvSpPr>
          <p:cNvPr id="51202" name="Rectangle 2"/>
          <p:cNvSpPr>
            <a:spLocks noGrp="1" noChangeArrowheads="1"/>
          </p:cNvSpPr>
          <p:nvPr>
            <p:ph type="title"/>
          </p:nvPr>
        </p:nvSpPr>
        <p:spPr>
          <a:xfrm>
            <a:off x="5303838" y="188914"/>
            <a:ext cx="5194300" cy="922337"/>
          </a:xfrm>
        </p:spPr>
        <p:txBody>
          <a:bodyPr/>
          <a:lstStyle/>
          <a:p>
            <a:r>
              <a:rPr lang="ru-RU" altLang="ru-RU" sz="1800" i="1">
                <a:solidFill>
                  <a:schemeClr val="hlink"/>
                </a:solidFill>
              </a:rPr>
              <a:t>Критическая область. Область принятия гипотезы. Критические точки</a:t>
            </a:r>
          </a:p>
        </p:txBody>
      </p:sp>
      <p:sp>
        <p:nvSpPr>
          <p:cNvPr id="51203" name="Rectangle 3"/>
          <p:cNvSpPr>
            <a:spLocks noGrp="1" noChangeArrowheads="1"/>
          </p:cNvSpPr>
          <p:nvPr>
            <p:ph type="body" idx="1"/>
          </p:nvPr>
        </p:nvSpPr>
        <p:spPr>
          <a:xfrm>
            <a:off x="1981200" y="1600200"/>
            <a:ext cx="8229600" cy="4852988"/>
          </a:xfrm>
        </p:spPr>
        <p:txBody>
          <a:bodyPr/>
          <a:lstStyle/>
          <a:p>
            <a:pPr>
              <a:buFontTx/>
              <a:buNone/>
            </a:pPr>
            <a:r>
              <a:rPr lang="ru-RU" altLang="ru-RU"/>
              <a:t>Основной  принцип   проверки   статистических   гипотез можно сформулировать так: </a:t>
            </a:r>
            <a:r>
              <a:rPr lang="ru-RU" altLang="ru-RU" i="1">
                <a:solidFill>
                  <a:srgbClr val="996600"/>
                </a:solidFill>
              </a:rPr>
              <a:t>если</a:t>
            </a:r>
            <a:r>
              <a:rPr lang="ru-RU" altLang="ru-RU" i="1"/>
              <a:t> </a:t>
            </a:r>
            <a:r>
              <a:rPr lang="ru-RU" altLang="ru-RU" i="1">
                <a:solidFill>
                  <a:srgbClr val="996600"/>
                </a:solidFill>
              </a:rPr>
              <a:t>наблюдаемое</a:t>
            </a:r>
            <a:r>
              <a:rPr lang="ru-RU" altLang="ru-RU"/>
              <a:t> значение критерия </a:t>
            </a:r>
            <a:r>
              <a:rPr lang="ru-RU" altLang="ru-RU" i="1">
                <a:solidFill>
                  <a:srgbClr val="996600"/>
                </a:solidFill>
              </a:rPr>
              <a:t>принадлежит</a:t>
            </a:r>
            <a:r>
              <a:rPr lang="ru-RU" altLang="ru-RU"/>
              <a:t> </a:t>
            </a:r>
            <a:r>
              <a:rPr lang="ru-RU" altLang="ru-RU" i="1">
                <a:solidFill>
                  <a:srgbClr val="996600"/>
                </a:solidFill>
              </a:rPr>
              <a:t>критической</a:t>
            </a:r>
            <a:r>
              <a:rPr lang="ru-RU" altLang="ru-RU"/>
              <a:t> области —</a:t>
            </a:r>
            <a:r>
              <a:rPr lang="ru-RU" altLang="ru-RU" i="1">
                <a:solidFill>
                  <a:srgbClr val="996600"/>
                </a:solidFill>
              </a:rPr>
              <a:t>гипотезу отвергают</a:t>
            </a:r>
            <a:r>
              <a:rPr lang="ru-RU" altLang="ru-RU"/>
              <a:t>, если наблюдаемое значение критерия принадлежит области принятия гипотезы — гипотезу не отвергают. </a:t>
            </a:r>
            <a:r>
              <a:rPr lang="ru-RU" altLang="ru-RU" sz="2000">
                <a:solidFill>
                  <a:srgbClr val="CCCCFF"/>
                </a:solidFill>
              </a:rPr>
              <a:t>Рисунки с сайта</a:t>
            </a:r>
            <a:r>
              <a:rPr lang="ru-RU" altLang="ru-RU" sz="2000"/>
              <a:t> </a:t>
            </a:r>
            <a:r>
              <a:rPr lang="ru-RU" altLang="ru-RU" sz="2000">
                <a:solidFill>
                  <a:srgbClr val="CCCCFF"/>
                </a:solidFill>
              </a:rPr>
              <a:t>http://dvo.sut.ru/libr/opds/i130hodo_part1/3.htm</a:t>
            </a:r>
          </a:p>
        </p:txBody>
      </p:sp>
    </p:spTree>
    <p:extLst>
      <p:ext uri="{BB962C8B-B14F-4D97-AF65-F5344CB8AC3E}">
        <p14:creationId xmlns:p14="http://schemas.microsoft.com/office/powerpoint/2010/main" val="3164497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7B5F0054-F7F1-4C84-8C66-C6D10D042F81}" type="slidenum">
              <a:rPr lang="ru-RU" altLang="ru-RU"/>
              <a:pPr/>
              <a:t>21</a:t>
            </a:fld>
            <a:endParaRPr lang="ru-RU" altLang="ru-RU"/>
          </a:p>
        </p:txBody>
      </p:sp>
      <p:sp>
        <p:nvSpPr>
          <p:cNvPr id="52226" name="Rectangle 2"/>
          <p:cNvSpPr>
            <a:spLocks noGrp="1" noChangeArrowheads="1"/>
          </p:cNvSpPr>
          <p:nvPr>
            <p:ph type="body" idx="1"/>
          </p:nvPr>
        </p:nvSpPr>
        <p:spPr>
          <a:xfrm>
            <a:off x="1752600" y="152400"/>
            <a:ext cx="8686800" cy="6477000"/>
          </a:xfrm>
        </p:spPr>
        <p:txBody>
          <a:bodyPr/>
          <a:lstStyle/>
          <a:p>
            <a:pPr marL="457200" indent="-457200" algn="ctr">
              <a:buNone/>
            </a:pPr>
            <a:r>
              <a:rPr lang="ru-RU" altLang="ru-RU" sz="3500" b="1" dirty="0">
                <a:solidFill>
                  <a:srgbClr val="FF3300"/>
                </a:solidFill>
              </a:rPr>
              <a:t>Логика проверки гипотез</a:t>
            </a:r>
          </a:p>
          <a:p>
            <a:pPr marL="457200" indent="-457200">
              <a:buNone/>
            </a:pPr>
            <a:r>
              <a:rPr lang="ru-RU" altLang="ru-RU" sz="3500" dirty="0"/>
              <a:t> </a:t>
            </a:r>
            <a:r>
              <a:rPr lang="ru-RU" altLang="ru-RU" sz="3100" dirty="0"/>
              <a:t>(она напоминает логику доказательства от противного)</a:t>
            </a:r>
            <a:r>
              <a:rPr lang="ru-RU" altLang="ru-RU" sz="3500" dirty="0"/>
              <a:t> </a:t>
            </a:r>
            <a:r>
              <a:rPr lang="ru-RU" altLang="ru-RU" sz="3500" b="1" dirty="0">
                <a:solidFill>
                  <a:srgbClr val="FF3300"/>
                </a:solidFill>
              </a:rPr>
              <a:t>состоит в следующем</a:t>
            </a:r>
            <a:r>
              <a:rPr lang="ru-RU" altLang="ru-RU" sz="3500" dirty="0"/>
              <a:t>.</a:t>
            </a:r>
          </a:p>
          <a:p>
            <a:pPr marL="457200" indent="-457200">
              <a:buFontTx/>
              <a:buAutoNum type="arabicPeriod"/>
            </a:pPr>
            <a:r>
              <a:rPr lang="ru-RU" altLang="ru-RU" dirty="0"/>
              <a:t>Предполагается, что проверяемая </a:t>
            </a:r>
            <a:r>
              <a:rPr lang="ru-RU" altLang="ru-RU" b="1" i="1" dirty="0"/>
              <a:t>нулевая гипотезой </a:t>
            </a:r>
            <a:r>
              <a:rPr lang="ru-RU" altLang="ru-RU" i="1" dirty="0"/>
              <a:t>H</a:t>
            </a:r>
            <a:r>
              <a:rPr lang="ru-RU" altLang="ru-RU" dirty="0"/>
              <a:t>0 верна. </a:t>
            </a:r>
          </a:p>
          <a:p>
            <a:pPr marL="457200" indent="-457200">
              <a:buFontTx/>
              <a:buAutoNum type="arabicPeriod"/>
            </a:pPr>
            <a:r>
              <a:rPr lang="ru-RU" altLang="ru-RU" dirty="0"/>
              <a:t>В предположении, что </a:t>
            </a:r>
            <a:r>
              <a:rPr lang="ru-RU" altLang="ru-RU" i="1" dirty="0"/>
              <a:t>H</a:t>
            </a:r>
            <a:r>
              <a:rPr lang="ru-RU" altLang="ru-RU" dirty="0"/>
              <a:t>0 верна, ищется распределение вероятностей некоторой функции </a:t>
            </a:r>
            <a:r>
              <a:rPr lang="en-US" altLang="ru-RU" i="1" dirty="0"/>
              <a:t>g</a:t>
            </a:r>
            <a:r>
              <a:rPr lang="ru-RU" altLang="ru-RU" dirty="0"/>
              <a:t>(</a:t>
            </a:r>
            <a:r>
              <a:rPr lang="ru-RU" altLang="ru-RU" i="1" dirty="0"/>
              <a:t>х</a:t>
            </a:r>
            <a:r>
              <a:rPr lang="ru-RU" altLang="ru-RU" baseline="-25000" dirty="0"/>
              <a:t>1</a:t>
            </a:r>
            <a:r>
              <a:rPr lang="ru-RU" altLang="ru-RU" i="1" dirty="0"/>
              <a:t>, х</a:t>
            </a:r>
            <a:r>
              <a:rPr lang="ru-RU" altLang="ru-RU" baseline="-25000" dirty="0"/>
              <a:t>2</a:t>
            </a:r>
            <a:r>
              <a:rPr lang="ru-RU" altLang="ru-RU" i="1" dirty="0"/>
              <a:t>,...,х</a:t>
            </a:r>
            <a:r>
              <a:rPr lang="en-US" altLang="ru-RU" baseline="-25000" dirty="0"/>
              <a:t>n</a:t>
            </a:r>
            <a:r>
              <a:rPr lang="ru-RU" altLang="ru-RU" dirty="0"/>
              <a:t>) от значений выборки, называемой </a:t>
            </a:r>
            <a:r>
              <a:rPr lang="ru-RU" altLang="ru-RU" b="1" i="1" dirty="0"/>
              <a:t>статистикой критерия</a:t>
            </a:r>
            <a:r>
              <a:rPr lang="ru-RU" altLang="ru-RU" dirty="0"/>
              <a:t> (правило проверки гипотезы принято называть </a:t>
            </a:r>
            <a:r>
              <a:rPr lang="ru-RU" altLang="ru-RU" b="1" i="1" dirty="0"/>
              <a:t>критерием</a:t>
            </a:r>
            <a:r>
              <a:rPr lang="ru-RU" altLang="ru-RU" dirty="0"/>
              <a:t>)</a:t>
            </a:r>
          </a:p>
        </p:txBody>
      </p:sp>
    </p:spTree>
    <p:extLst>
      <p:ext uri="{BB962C8B-B14F-4D97-AF65-F5344CB8AC3E}">
        <p14:creationId xmlns:p14="http://schemas.microsoft.com/office/powerpoint/2010/main" val="2069046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E8182DF9-FBAC-4492-A578-5D335C0699D7}" type="slidenum">
              <a:rPr lang="ru-RU" altLang="ru-RU"/>
              <a:pPr/>
              <a:t>22</a:t>
            </a:fld>
            <a:endParaRPr lang="ru-RU" altLang="ru-RU"/>
          </a:p>
        </p:txBody>
      </p:sp>
      <p:sp>
        <p:nvSpPr>
          <p:cNvPr id="59394" name="Rectangle 2"/>
          <p:cNvSpPr>
            <a:spLocks noGrp="1" noChangeArrowheads="1"/>
          </p:cNvSpPr>
          <p:nvPr>
            <p:ph type="title"/>
          </p:nvPr>
        </p:nvSpPr>
        <p:spPr>
          <a:xfrm>
            <a:off x="6096000" y="274638"/>
            <a:ext cx="4114800" cy="633412"/>
          </a:xfrm>
        </p:spPr>
        <p:txBody>
          <a:bodyPr/>
          <a:lstStyle/>
          <a:p>
            <a:r>
              <a:rPr lang="ru-RU" altLang="ru-RU" sz="2400" b="1">
                <a:solidFill>
                  <a:srgbClr val="FF3300"/>
                </a:solidFill>
              </a:rPr>
              <a:t>Логика проверки гипотез</a:t>
            </a:r>
          </a:p>
        </p:txBody>
      </p:sp>
      <p:sp>
        <p:nvSpPr>
          <p:cNvPr id="59395" name="Rectangle 3"/>
          <p:cNvSpPr>
            <a:spLocks noGrp="1" noChangeArrowheads="1"/>
          </p:cNvSpPr>
          <p:nvPr>
            <p:ph type="body" idx="1"/>
          </p:nvPr>
        </p:nvSpPr>
        <p:spPr/>
        <p:txBody>
          <a:bodyPr/>
          <a:lstStyle/>
          <a:p>
            <a:pPr marL="609600" indent="-609600">
              <a:buFontTx/>
              <a:buAutoNum type="arabicPeriod" startAt="3"/>
            </a:pPr>
            <a:r>
              <a:rPr lang="ru-RU" altLang="ru-RU" dirty="0"/>
              <a:t>В области значений этой статистики выделяется некоторая область </a:t>
            </a:r>
            <a:r>
              <a:rPr lang="en-US" altLang="ru-RU" dirty="0"/>
              <a:t>W</a:t>
            </a:r>
            <a:r>
              <a:rPr lang="ru-RU" altLang="ru-RU" dirty="0"/>
              <a:t>, называемая критической областью, такая, что вероятность   попадания выборочного значения статистики </a:t>
            </a:r>
            <a:r>
              <a:rPr lang="en-US" altLang="ru-RU" dirty="0"/>
              <a:t>g </a:t>
            </a:r>
            <a:r>
              <a:rPr lang="ru-RU" altLang="ru-RU" dirty="0"/>
              <a:t>в эту область не превосходит заданного малого значения  , называемого уровнем значимости критерия (обычно полагают   равным 0.05 или 0.01).</a:t>
            </a:r>
            <a:r>
              <a:rPr lang="ru-RU" altLang="ru-RU" sz="3100" dirty="0"/>
              <a:t> </a:t>
            </a:r>
          </a:p>
          <a:p>
            <a:pPr marL="609600" indent="-609600"/>
            <a:endParaRPr lang="ru-RU" altLang="ru-RU" sz="3100" dirty="0"/>
          </a:p>
        </p:txBody>
      </p:sp>
    </p:spTree>
    <p:extLst>
      <p:ext uri="{BB962C8B-B14F-4D97-AF65-F5344CB8AC3E}">
        <p14:creationId xmlns:p14="http://schemas.microsoft.com/office/powerpoint/2010/main" val="4149331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9668E5BA-34A0-4F1B-ADEC-4B6764BD67D1}" type="slidenum">
              <a:rPr lang="ru-RU" altLang="ru-RU"/>
              <a:pPr/>
              <a:t>23</a:t>
            </a:fld>
            <a:endParaRPr lang="ru-RU" altLang="ru-RU"/>
          </a:p>
        </p:txBody>
      </p:sp>
      <p:sp>
        <p:nvSpPr>
          <p:cNvPr id="53250" name="Rectangle 2"/>
          <p:cNvSpPr>
            <a:spLocks noGrp="1" noChangeArrowheads="1"/>
          </p:cNvSpPr>
          <p:nvPr>
            <p:ph type="body" idx="1"/>
          </p:nvPr>
        </p:nvSpPr>
        <p:spPr>
          <a:xfrm>
            <a:off x="1703388" y="692150"/>
            <a:ext cx="8856662" cy="5976938"/>
          </a:xfrm>
        </p:spPr>
        <p:txBody>
          <a:bodyPr/>
          <a:lstStyle/>
          <a:p>
            <a:pPr marL="533400" indent="-533400">
              <a:buFontTx/>
              <a:buAutoNum type="arabicPeriod" startAt="4"/>
            </a:pPr>
            <a:r>
              <a:rPr lang="ru-RU" altLang="ru-RU"/>
              <a:t>Если для данной конкретной выборки </a:t>
            </a:r>
            <a:r>
              <a:rPr lang="en-US" altLang="ru-RU" i="1"/>
              <a:t>g </a:t>
            </a:r>
            <a:r>
              <a:rPr lang="ru-RU" altLang="ru-RU"/>
              <a:t>попадает в критическую область </a:t>
            </a:r>
            <a:r>
              <a:rPr lang="en-US" altLang="ru-RU" i="1"/>
              <a:t>W</a:t>
            </a:r>
            <a:r>
              <a:rPr lang="ru-RU" altLang="ru-RU"/>
              <a:t>, то гипотеза </a:t>
            </a:r>
            <a:r>
              <a:rPr lang="ru-RU" altLang="ru-RU" i="1"/>
              <a:t>H</a:t>
            </a:r>
            <a:r>
              <a:rPr lang="ru-RU" altLang="ru-RU"/>
              <a:t>0 </a:t>
            </a:r>
            <a:r>
              <a:rPr lang="ru-RU" altLang="ru-RU" b="1" i="1"/>
              <a:t>отвергается</a:t>
            </a:r>
            <a:r>
              <a:rPr lang="ru-RU" altLang="ru-RU"/>
              <a:t> (</a:t>
            </a:r>
            <a:r>
              <a:rPr lang="ru-RU" altLang="ru-RU" i="1"/>
              <a:t>говорят - "отвергается на уровне значимости</a:t>
            </a:r>
            <a:r>
              <a:rPr lang="ru-RU" altLang="ru-RU" b="1" i="1"/>
              <a:t> </a:t>
            </a:r>
            <a:r>
              <a:rPr lang="ru-RU" altLang="ru-RU" b="1" i="1">
                <a:solidFill>
                  <a:srgbClr val="3366FF"/>
                </a:solidFill>
              </a:rPr>
              <a:t>альфа</a:t>
            </a:r>
            <a:r>
              <a:rPr lang="ru-RU" altLang="ru-RU" b="1" i="1"/>
              <a:t> </a:t>
            </a:r>
            <a:r>
              <a:rPr lang="ru-RU" altLang="ru-RU" i="1"/>
              <a:t>"),</a:t>
            </a:r>
            <a:r>
              <a:rPr lang="ru-RU" altLang="ru-RU"/>
              <a:t> поскольку вероятность этого события при верной </a:t>
            </a:r>
            <a:r>
              <a:rPr lang="ru-RU" altLang="ru-RU" i="1"/>
              <a:t>H</a:t>
            </a:r>
            <a:r>
              <a:rPr lang="ru-RU" altLang="ru-RU"/>
              <a:t>0 мала. </a:t>
            </a:r>
          </a:p>
          <a:p>
            <a:pPr marL="533400" indent="-533400">
              <a:buFontTx/>
              <a:buAutoNum type="arabicPeriod" startAt="4"/>
            </a:pPr>
            <a:r>
              <a:rPr lang="ru-RU" altLang="ru-RU"/>
              <a:t>Если же </a:t>
            </a:r>
            <a:r>
              <a:rPr lang="en-US" altLang="ru-RU" i="1"/>
              <a:t>g</a:t>
            </a:r>
            <a:r>
              <a:rPr lang="ru-RU" altLang="ru-RU"/>
              <a:t> не попадает в критическую область </a:t>
            </a:r>
            <a:r>
              <a:rPr lang="en-US" altLang="ru-RU" i="1"/>
              <a:t>W</a:t>
            </a:r>
            <a:r>
              <a:rPr lang="ru-RU" altLang="ru-RU"/>
              <a:t>, то говорят, что "гипотеза </a:t>
            </a:r>
            <a:r>
              <a:rPr lang="ru-RU" altLang="ru-RU" i="1"/>
              <a:t>H</a:t>
            </a:r>
            <a:r>
              <a:rPr lang="ru-RU" altLang="ru-RU"/>
              <a:t>0 </a:t>
            </a:r>
            <a:r>
              <a:rPr lang="ru-RU" altLang="ru-RU" b="1" i="1"/>
              <a:t>не отвергается</a:t>
            </a:r>
            <a:r>
              <a:rPr lang="ru-RU" altLang="ru-RU"/>
              <a:t> на уровне значимости </a:t>
            </a:r>
            <a:r>
              <a:rPr lang="ru-RU" altLang="ru-RU" b="1" i="1">
                <a:solidFill>
                  <a:srgbClr val="3366FF"/>
                </a:solidFill>
              </a:rPr>
              <a:t>альфа</a:t>
            </a:r>
            <a:r>
              <a:rPr lang="ru-RU" altLang="ru-RU"/>
              <a:t> " </a:t>
            </a:r>
            <a:r>
              <a:rPr lang="ru-RU" altLang="ru-RU" i="1"/>
              <a:t>(или - "полученные данные не дают оснований отвергнуть гипотезу H0 на уровне значимости </a:t>
            </a:r>
            <a:r>
              <a:rPr lang="ru-RU" altLang="ru-RU" b="1" i="1">
                <a:solidFill>
                  <a:srgbClr val="3366FF"/>
                </a:solidFill>
              </a:rPr>
              <a:t>альфа</a:t>
            </a:r>
            <a:r>
              <a:rPr lang="ru-RU" altLang="ru-RU" i="1"/>
              <a:t> ").</a:t>
            </a:r>
            <a:r>
              <a:rPr lang="ru-RU" altLang="ru-RU"/>
              <a:t> </a:t>
            </a:r>
          </a:p>
          <a:p>
            <a:pPr marL="533400" indent="-533400"/>
            <a:endParaRPr lang="ru-RU" altLang="ru-RU"/>
          </a:p>
        </p:txBody>
      </p:sp>
      <p:sp>
        <p:nvSpPr>
          <p:cNvPr id="53251" name="Rectangle 3"/>
          <p:cNvSpPr>
            <a:spLocks noGrp="1" noChangeArrowheads="1"/>
          </p:cNvSpPr>
          <p:nvPr>
            <p:ph type="title"/>
          </p:nvPr>
        </p:nvSpPr>
        <p:spPr>
          <a:xfrm>
            <a:off x="6383338" y="115888"/>
            <a:ext cx="4114800" cy="633412"/>
          </a:xfrm>
          <a:noFill/>
          <a:ln/>
        </p:spPr>
        <p:txBody>
          <a:bodyPr/>
          <a:lstStyle/>
          <a:p>
            <a:r>
              <a:rPr lang="ru-RU" altLang="ru-RU" sz="2400" b="1">
                <a:solidFill>
                  <a:srgbClr val="CC3399"/>
                </a:solidFill>
              </a:rPr>
              <a:t>Логика проверки гипотез</a:t>
            </a:r>
          </a:p>
        </p:txBody>
      </p:sp>
    </p:spTree>
    <p:extLst>
      <p:ext uri="{BB962C8B-B14F-4D97-AF65-F5344CB8AC3E}">
        <p14:creationId xmlns:p14="http://schemas.microsoft.com/office/powerpoint/2010/main" val="400461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63CAF1C8-960D-43FF-844E-C64EDFA6C04E}" type="slidenum">
              <a:rPr lang="ru-RU" altLang="ru-RU"/>
              <a:pPr/>
              <a:t>24</a:t>
            </a:fld>
            <a:endParaRPr lang="ru-RU" altLang="ru-RU"/>
          </a:p>
        </p:txBody>
      </p:sp>
      <p:sp>
        <p:nvSpPr>
          <p:cNvPr id="54274" name="Rectangle 2"/>
          <p:cNvSpPr>
            <a:spLocks noGrp="1" noChangeArrowheads="1"/>
          </p:cNvSpPr>
          <p:nvPr>
            <p:ph type="body" idx="1"/>
          </p:nvPr>
        </p:nvSpPr>
        <p:spPr>
          <a:xfrm>
            <a:off x="1981200" y="381000"/>
            <a:ext cx="8229600" cy="6000750"/>
          </a:xfrm>
        </p:spPr>
        <p:txBody>
          <a:bodyPr/>
          <a:lstStyle/>
          <a:p>
            <a:pPr>
              <a:lnSpc>
                <a:spcPct val="90000"/>
              </a:lnSpc>
              <a:buFontTx/>
              <a:buNone/>
            </a:pPr>
            <a:r>
              <a:rPr lang="ru-RU" altLang="ru-RU"/>
              <a:t>Поскольку можно разными способами задать статистику критерия </a:t>
            </a:r>
            <a:r>
              <a:rPr lang="en-US" altLang="ru-RU" i="1"/>
              <a:t>g</a:t>
            </a:r>
            <a:r>
              <a:rPr lang="ru-RU" altLang="ru-RU"/>
              <a:t>(</a:t>
            </a:r>
            <a:r>
              <a:rPr lang="ru-RU" altLang="ru-RU" i="1"/>
              <a:t>х</a:t>
            </a:r>
            <a:r>
              <a:rPr lang="ru-RU" altLang="ru-RU"/>
              <a:t>1</a:t>
            </a:r>
            <a:r>
              <a:rPr lang="ru-RU" altLang="ru-RU" i="1"/>
              <a:t>, х</a:t>
            </a:r>
            <a:r>
              <a:rPr lang="ru-RU" altLang="ru-RU"/>
              <a:t>2</a:t>
            </a:r>
            <a:r>
              <a:rPr lang="ru-RU" altLang="ru-RU" i="1"/>
              <a:t>, ..., хп</a:t>
            </a:r>
            <a:r>
              <a:rPr lang="ru-RU" altLang="ru-RU"/>
              <a:t>), а для заданной статистики можно разными способами выбрать критическую область </a:t>
            </a:r>
            <a:r>
              <a:rPr lang="en-US" altLang="ru-RU" i="1"/>
              <a:t>W</a:t>
            </a:r>
            <a:r>
              <a:rPr lang="ru-RU" altLang="ru-RU"/>
              <a:t>, то их выбирают такими, чтобы полученный критерий был </a:t>
            </a:r>
            <a:r>
              <a:rPr lang="ru-RU" altLang="ru-RU" b="1" i="1"/>
              <a:t>наиболее мощным</a:t>
            </a:r>
            <a:r>
              <a:rPr lang="ru-RU" altLang="ru-RU"/>
              <a:t>. </a:t>
            </a:r>
          </a:p>
          <a:p>
            <a:pPr>
              <a:lnSpc>
                <a:spcPct val="90000"/>
              </a:lnSpc>
              <a:buFontTx/>
              <a:buNone/>
            </a:pPr>
            <a:r>
              <a:rPr lang="ru-RU" altLang="ru-RU">
                <a:solidFill>
                  <a:srgbClr val="FF3300"/>
                </a:solidFill>
              </a:rPr>
              <a:t>Мощность критерия</a:t>
            </a:r>
            <a:r>
              <a:rPr lang="ru-RU" altLang="ru-RU"/>
              <a:t> - это вероятность принятия при применении данного критерия </a:t>
            </a:r>
            <a:r>
              <a:rPr lang="ru-RU" altLang="ru-RU">
                <a:solidFill>
                  <a:srgbClr val="FF3300"/>
                </a:solidFill>
              </a:rPr>
              <a:t>альтернативной гипотезы</a:t>
            </a:r>
            <a:r>
              <a:rPr lang="ru-RU" altLang="ru-RU"/>
              <a:t> </a:t>
            </a:r>
            <a:r>
              <a:rPr lang="ru-RU" altLang="ru-RU" i="1"/>
              <a:t>H</a:t>
            </a:r>
            <a:r>
              <a:rPr lang="ru-RU" altLang="ru-RU"/>
              <a:t>1 при условии, что она верна. Очевидно, что при фиксированной ошибке 1-го рода (</a:t>
            </a:r>
            <a:r>
              <a:rPr lang="ru-RU" altLang="ru-RU" sz="2400" i="1"/>
              <a:t>ее мы задаем сами, и она не зависит от свойств критерия</a:t>
            </a:r>
            <a:r>
              <a:rPr lang="ru-RU" altLang="ru-RU"/>
              <a:t>) критерий будет тем лучше, чем больше его мощность (т.е. чем меньше ошибка 2-го рода). </a:t>
            </a:r>
          </a:p>
        </p:txBody>
      </p:sp>
    </p:spTree>
    <p:extLst>
      <p:ext uri="{BB962C8B-B14F-4D97-AF65-F5344CB8AC3E}">
        <p14:creationId xmlns:p14="http://schemas.microsoft.com/office/powerpoint/2010/main" val="402083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6888" y="3572678"/>
            <a:ext cx="11448288" cy="3662541"/>
          </a:xfrm>
          <a:prstGeom prst="rect">
            <a:avLst/>
          </a:prstGeom>
          <a:noFill/>
        </p:spPr>
        <p:txBody>
          <a:bodyPr wrap="square" rtlCol="0">
            <a:spAutoFit/>
          </a:bodyPr>
          <a:lstStyle/>
          <a:p>
            <a:r>
              <a:rPr lang="ru-RU" sz="2800" b="1" dirty="0">
                <a:solidFill>
                  <a:srgbClr val="FF3300"/>
                </a:solidFill>
              </a:rPr>
              <a:t>Гипотезы о распределениях </a:t>
            </a:r>
            <a:endParaRPr lang="ru-RU" sz="2800" b="1" dirty="0">
              <a:solidFill>
                <a:srgbClr val="FF3300"/>
              </a:solidFill>
            </a:endParaRPr>
          </a:p>
          <a:p>
            <a:r>
              <a:rPr lang="ru-RU" sz="2800" dirty="0"/>
              <a:t>В</a:t>
            </a:r>
            <a:r>
              <a:rPr lang="ru-RU" sz="2800" dirty="0" smtClean="0"/>
              <a:t>ыдвигается </a:t>
            </a:r>
            <a:r>
              <a:rPr lang="ru-RU" sz="2800" dirty="0"/>
              <a:t>предположение о том, что распределение в генеральной совокупности подчиняется какому-то определенному </a:t>
            </a:r>
            <a:r>
              <a:rPr lang="ru-RU" sz="2800" dirty="0" smtClean="0"/>
              <a:t>закону. </a:t>
            </a:r>
            <a:r>
              <a:rPr lang="ru-RU" sz="2800" dirty="0"/>
              <a:t>Проверка гипотезы состоит в том, чтобы на основании сравнения фактических (эмпирических) </a:t>
            </a:r>
            <a:r>
              <a:rPr lang="ru-RU" sz="2800" b="1" dirty="0"/>
              <a:t>частот</a:t>
            </a:r>
            <a:r>
              <a:rPr lang="ru-RU" sz="2800" dirty="0"/>
              <a:t> с предполагаемыми (теоретическими) </a:t>
            </a:r>
            <a:r>
              <a:rPr lang="ru-RU" sz="2800" b="1" dirty="0"/>
              <a:t>частотами</a:t>
            </a:r>
            <a:r>
              <a:rPr lang="ru-RU" sz="2800" dirty="0"/>
              <a:t> сделать вывод о соответствии фактического распределения гипотетическому распределению.</a:t>
            </a:r>
          </a:p>
          <a:p>
            <a:r>
              <a:rPr lang="ru-RU" sz="2800" dirty="0"/>
              <a:t> </a:t>
            </a:r>
            <a:endParaRPr lang="ru-RU" sz="2800" dirty="0"/>
          </a:p>
        </p:txBody>
      </p:sp>
      <p:sp>
        <p:nvSpPr>
          <p:cNvPr id="4" name="Прямоугольник 3"/>
          <p:cNvSpPr/>
          <p:nvPr/>
        </p:nvSpPr>
        <p:spPr>
          <a:xfrm>
            <a:off x="246888" y="217913"/>
            <a:ext cx="11658600" cy="3354765"/>
          </a:xfrm>
          <a:prstGeom prst="rect">
            <a:avLst/>
          </a:prstGeom>
        </p:spPr>
        <p:txBody>
          <a:bodyPr wrap="square">
            <a:spAutoFit/>
          </a:bodyPr>
          <a:lstStyle/>
          <a:p>
            <a:pPr marL="457200" indent="-457200" algn="ctr">
              <a:buNone/>
            </a:pPr>
            <a:r>
              <a:rPr lang="ru-RU" altLang="ru-RU" sz="3600" b="1" dirty="0">
                <a:solidFill>
                  <a:srgbClr val="FF3300"/>
                </a:solidFill>
              </a:rPr>
              <a:t>Критерий </a:t>
            </a:r>
            <a:r>
              <a:rPr lang="ru-RU" altLang="ru-RU" sz="3600" b="1" dirty="0" smtClean="0">
                <a:solidFill>
                  <a:srgbClr val="FF3300"/>
                </a:solidFill>
              </a:rPr>
              <a:t>согласия</a:t>
            </a:r>
          </a:p>
          <a:p>
            <a:pPr marL="457200" indent="-457200" algn="ctr">
              <a:buNone/>
            </a:pPr>
            <a:endParaRPr lang="ru-RU" altLang="ru-RU" sz="3200" b="1" dirty="0">
              <a:solidFill>
                <a:srgbClr val="FF3300"/>
              </a:solidFill>
            </a:endParaRPr>
          </a:p>
          <a:p>
            <a:pPr marL="457200" indent="-457200" algn="just">
              <a:buNone/>
            </a:pPr>
            <a:r>
              <a:rPr lang="ru-RU" sz="2800" dirty="0"/>
              <a:t>Большое  значение имеет </a:t>
            </a:r>
            <a:r>
              <a:rPr lang="ru-RU" sz="2800" i="1" dirty="0">
                <a:solidFill>
                  <a:srgbClr val="FF0000"/>
                </a:solidFill>
              </a:rPr>
              <a:t>сопоставление фактических кривых распределения с </a:t>
            </a:r>
            <a:r>
              <a:rPr lang="ru-RU" sz="2800" i="1" dirty="0" smtClean="0">
                <a:solidFill>
                  <a:srgbClr val="FF0000"/>
                </a:solidFill>
              </a:rPr>
              <a:t>теоретическими</a:t>
            </a:r>
            <a:r>
              <a:rPr lang="ru-RU" sz="2800" dirty="0" smtClean="0"/>
              <a:t>. В большинстве случаев при решении реальных задач закон распределения и его параметры неизвестны. В то же время применяемые стат. методы в качестве предпосылок </a:t>
            </a:r>
            <a:r>
              <a:rPr lang="ru-RU" sz="2800" i="1" dirty="0">
                <a:solidFill>
                  <a:srgbClr val="FF0000"/>
                </a:solidFill>
              </a:rPr>
              <a:t>требуют</a:t>
            </a:r>
            <a:r>
              <a:rPr lang="ru-RU" sz="2800" dirty="0" smtClean="0"/>
              <a:t> определённого закона распределения.</a:t>
            </a:r>
            <a:endParaRPr lang="ru-RU" sz="2800" dirty="0"/>
          </a:p>
        </p:txBody>
      </p:sp>
    </p:spTree>
    <p:extLst>
      <p:ext uri="{BB962C8B-B14F-4D97-AF65-F5344CB8AC3E}">
        <p14:creationId xmlns:p14="http://schemas.microsoft.com/office/powerpoint/2010/main" val="982976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2608" y="493777"/>
            <a:ext cx="11439144" cy="1815882"/>
          </a:xfrm>
          <a:prstGeom prst="rect">
            <a:avLst/>
          </a:prstGeom>
        </p:spPr>
        <p:txBody>
          <a:bodyPr wrap="square">
            <a:spAutoFit/>
          </a:bodyPr>
          <a:lstStyle/>
          <a:p>
            <a:pPr marL="457200" indent="-457200" algn="ctr">
              <a:buNone/>
            </a:pPr>
            <a:r>
              <a:rPr lang="ru-RU" sz="2800" dirty="0" smtClean="0"/>
              <a:t>Теоретическое</a:t>
            </a:r>
            <a:r>
              <a:rPr lang="ru-RU" sz="2800" dirty="0"/>
              <a:t> распределение может быть выражено аналитически - </a:t>
            </a:r>
            <a:r>
              <a:rPr lang="ru-RU" sz="2800" dirty="0" smtClean="0"/>
              <a:t>формулой. </a:t>
            </a:r>
          </a:p>
          <a:p>
            <a:pPr marL="457200" indent="-457200">
              <a:buNone/>
            </a:pPr>
            <a:r>
              <a:rPr lang="ru-RU" sz="2800" dirty="0" smtClean="0"/>
              <a:t>Например, нормальное</a:t>
            </a:r>
          </a:p>
          <a:p>
            <a:pPr marL="457200" indent="-457200" algn="just">
              <a:buNone/>
            </a:pPr>
            <a:endParaRPr lang="ru-RU" altLang="ru-RU" sz="2800" dirty="0"/>
          </a:p>
        </p:txBody>
      </p:sp>
      <p:pic>
        <p:nvPicPr>
          <p:cNvPr id="3" name="Рисунок 2" descr="http://www.stathelp.ru/ots/img377.jpg"/>
          <p:cNvPicPr/>
          <p:nvPr/>
        </p:nvPicPr>
        <p:blipFill>
          <a:blip r:embed="rId2">
            <a:extLst>
              <a:ext uri="{28A0092B-C50C-407E-A947-70E740481C1C}">
                <a14:useLocalDpi xmlns:a14="http://schemas.microsoft.com/office/drawing/2010/main" val="0"/>
              </a:ext>
            </a:extLst>
          </a:blip>
          <a:srcRect/>
          <a:stretch>
            <a:fillRect/>
          </a:stretch>
        </p:blipFill>
        <p:spPr bwMode="auto">
          <a:xfrm>
            <a:off x="4032504" y="1700784"/>
            <a:ext cx="2871216" cy="1060704"/>
          </a:xfrm>
          <a:prstGeom prst="rect">
            <a:avLst/>
          </a:prstGeom>
          <a:noFill/>
          <a:ln>
            <a:noFill/>
          </a:ln>
        </p:spPr>
      </p:pic>
      <p:sp>
        <p:nvSpPr>
          <p:cNvPr id="4" name="TextBox 3"/>
          <p:cNvSpPr txBox="1"/>
          <p:nvPr/>
        </p:nvSpPr>
        <p:spPr>
          <a:xfrm>
            <a:off x="452628" y="2862072"/>
            <a:ext cx="11119104" cy="1508105"/>
          </a:xfrm>
          <a:prstGeom prst="rect">
            <a:avLst/>
          </a:prstGeom>
          <a:noFill/>
        </p:spPr>
        <p:txBody>
          <a:bodyPr wrap="square" rtlCol="0">
            <a:spAutoFit/>
          </a:bodyPr>
          <a:lstStyle/>
          <a:p>
            <a:r>
              <a:rPr lang="ru-RU" sz="2800" dirty="0"/>
              <a:t>Следовательно, кривая нормального распределения может быть построена по двум </a:t>
            </a:r>
            <a:r>
              <a:rPr lang="ru-RU" sz="2800" dirty="0" smtClean="0"/>
              <a:t>параметрам - средней</a:t>
            </a:r>
            <a:r>
              <a:rPr lang="ru-RU" sz="2800" dirty="0"/>
              <a:t> арифметической </a:t>
            </a:r>
            <a:r>
              <a:rPr lang="el-GR" sz="3200" dirty="0" smtClean="0">
                <a:solidFill>
                  <a:srgbClr val="FF0000"/>
                </a:solidFill>
              </a:rPr>
              <a:t>ϻ</a:t>
            </a:r>
            <a:r>
              <a:rPr lang="ru-RU" sz="2800" dirty="0"/>
              <a:t> и </a:t>
            </a:r>
            <a:endParaRPr lang="ru-RU" sz="2800" dirty="0" smtClean="0"/>
          </a:p>
          <a:p>
            <a:r>
              <a:rPr lang="ru-RU" sz="2800" dirty="0" smtClean="0"/>
              <a:t>среднему</a:t>
            </a:r>
            <a:r>
              <a:rPr lang="ru-RU" sz="2800" dirty="0"/>
              <a:t> </a:t>
            </a:r>
            <a:r>
              <a:rPr lang="ru-RU" sz="2800" dirty="0" err="1"/>
              <a:t>квадратическому</a:t>
            </a:r>
            <a:r>
              <a:rPr lang="ru-RU" sz="2800" dirty="0"/>
              <a:t> отклонению </a:t>
            </a:r>
            <a:r>
              <a:rPr lang="ru-RU" sz="3200" dirty="0">
                <a:solidFill>
                  <a:srgbClr val="FF0000"/>
                </a:solidFill>
              </a:rPr>
              <a:t>σ</a:t>
            </a:r>
          </a:p>
        </p:txBody>
      </p:sp>
    </p:spTree>
    <p:extLst>
      <p:ext uri="{BB962C8B-B14F-4D97-AF65-F5344CB8AC3E}">
        <p14:creationId xmlns:p14="http://schemas.microsoft.com/office/powerpoint/2010/main" val="3008074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6344" y="393192"/>
            <a:ext cx="10643616" cy="5078313"/>
          </a:xfrm>
          <a:prstGeom prst="rect">
            <a:avLst/>
          </a:prstGeom>
          <a:noFill/>
        </p:spPr>
        <p:txBody>
          <a:bodyPr wrap="square" rtlCol="0">
            <a:spAutoFit/>
          </a:bodyPr>
          <a:lstStyle/>
          <a:p>
            <a:r>
              <a:rPr lang="ru-RU" sz="2800" dirty="0"/>
              <a:t>Среди критериев согласия большое распространение получил </a:t>
            </a:r>
            <a:r>
              <a:rPr lang="ru-RU" sz="3200" dirty="0">
                <a:solidFill>
                  <a:srgbClr val="FF0000"/>
                </a:solidFill>
              </a:rPr>
              <a:t>непараметрический критерий χ2 (хи-квадрат)</a:t>
            </a:r>
            <a:r>
              <a:rPr lang="ru-RU" sz="2800" dirty="0"/>
              <a:t>. Он основан на сравнении эмпирических частот интервалов группировки с теоретическими (ожидаемыми) частотами, рассчитанными по формулам нормального распределения. </a:t>
            </a:r>
            <a:endParaRPr lang="ru-RU" sz="2800" dirty="0" smtClean="0"/>
          </a:p>
          <a:p>
            <a:r>
              <a:rPr lang="ru-RU" sz="2800" dirty="0" smtClean="0"/>
              <a:t>Для </a:t>
            </a:r>
            <a:r>
              <a:rPr lang="ru-RU" sz="2800" dirty="0"/>
              <a:t>его применения желательно иметь не менее 40 выборочных данных, сгруппированных не менее чем в 7 интервалов, в каждом из которых находится хотя бы 5 наблюдений. </a:t>
            </a:r>
            <a:endParaRPr lang="ru-RU" sz="2800" dirty="0" smtClean="0"/>
          </a:p>
          <a:p>
            <a:r>
              <a:rPr lang="ru-RU" sz="2400" b="1" i="1" dirty="0" smtClean="0"/>
              <a:t>Следует </a:t>
            </a:r>
            <a:r>
              <a:rPr lang="ru-RU" sz="2400" b="1" i="1" dirty="0"/>
              <a:t>отметить еще раз, что принятие основной гипотезы не означает еще ее верности</a:t>
            </a:r>
            <a:r>
              <a:rPr lang="ru-RU" sz="2400" b="1" i="1" dirty="0" smtClean="0"/>
              <a:t>. </a:t>
            </a:r>
            <a:r>
              <a:rPr lang="ru-RU" sz="2400" b="1" i="1" dirty="0"/>
              <a:t>Сколько-нибудь уверенно о нормальности распределения можно судить, лишь если имеется большое (больше 100, лучше порядка 1000) данных. </a:t>
            </a:r>
            <a:r>
              <a:rPr lang="ru-RU" sz="2400" b="1" i="1" dirty="0" smtClean="0"/>
              <a:t> </a:t>
            </a:r>
            <a:endParaRPr lang="ru-RU" sz="2400" b="1" i="1" dirty="0"/>
          </a:p>
        </p:txBody>
      </p:sp>
    </p:spTree>
    <p:extLst>
      <p:ext uri="{BB962C8B-B14F-4D97-AF65-F5344CB8AC3E}">
        <p14:creationId xmlns:p14="http://schemas.microsoft.com/office/powerpoint/2010/main" val="476901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0624" y="457200"/>
            <a:ext cx="11338560" cy="5509200"/>
          </a:xfrm>
          <a:prstGeom prst="rect">
            <a:avLst/>
          </a:prstGeom>
          <a:noFill/>
        </p:spPr>
        <p:txBody>
          <a:bodyPr wrap="square" rtlCol="0">
            <a:spAutoFit/>
          </a:bodyPr>
          <a:lstStyle/>
          <a:p>
            <a:r>
              <a:rPr lang="ru-RU" sz="2800" dirty="0"/>
              <a:t>В </a:t>
            </a:r>
            <a:r>
              <a:rPr lang="ru-RU" sz="3600" dirty="0" err="1">
                <a:solidFill>
                  <a:srgbClr val="FF0000"/>
                </a:solidFill>
              </a:rPr>
              <a:t>Excel</a:t>
            </a:r>
            <a:r>
              <a:rPr lang="ru-RU" sz="3600" dirty="0">
                <a:solidFill>
                  <a:srgbClr val="FF0000"/>
                </a:solidFill>
              </a:rPr>
              <a:t> критерий хи-квадрат </a:t>
            </a:r>
            <a:r>
              <a:rPr lang="ru-RU" sz="2800" dirty="0"/>
              <a:t>реализован в функции ХИ2ТЕСТ(</a:t>
            </a:r>
            <a:r>
              <a:rPr lang="ru-RU" sz="2800" dirty="0" err="1"/>
              <a:t>фактический_интервал;ожидаемый_интервал</a:t>
            </a:r>
            <a:r>
              <a:rPr lang="ru-RU" sz="2800" dirty="0" smtClean="0"/>
              <a:t>)</a:t>
            </a:r>
            <a:r>
              <a:rPr lang="ru-RU" sz="2800" dirty="0"/>
              <a:t> ), аргументами которой являются диапазон экспериментальных частот и диапазон теоретических частот для соответствующих интервалов</a:t>
            </a:r>
            <a:r>
              <a:rPr lang="ru-RU" sz="2800" dirty="0" smtClean="0"/>
              <a:t>.</a:t>
            </a:r>
          </a:p>
          <a:p>
            <a:r>
              <a:rPr lang="ru-RU" sz="2800" dirty="0" smtClean="0"/>
              <a:t> </a:t>
            </a:r>
            <a:r>
              <a:rPr lang="ru-RU" sz="2800" dirty="0"/>
              <a:t>Функция ХИ2ТЕСТ вычисляет вероятность совпадения наблюдаемых (фактических) значений и теоретических (гипотетических) значений. </a:t>
            </a:r>
            <a:r>
              <a:rPr lang="ru-RU" sz="3600" dirty="0">
                <a:solidFill>
                  <a:srgbClr val="FF0000"/>
                </a:solidFill>
              </a:rPr>
              <a:t>Интерпретация. </a:t>
            </a:r>
            <a:r>
              <a:rPr lang="ru-RU" sz="2800" dirty="0" smtClean="0"/>
              <a:t>Если </a:t>
            </a:r>
            <a:r>
              <a:rPr lang="ru-RU" sz="2800" dirty="0"/>
              <a:t>вычисленная вероятность ниже уровня значимости (0,05), то нулевая гипотеза отвергается и утверждается, что наблюдаемые значения не соответствуют нормальному закону распределения. Если вычисленная вероятность близка к 1, то можно говорить о высокой степени соответствия экспериментальных данных нормальному закону распределения. </a:t>
            </a:r>
            <a:endParaRPr lang="ru-RU" sz="2800" dirty="0"/>
          </a:p>
        </p:txBody>
      </p:sp>
    </p:spTree>
    <p:extLst>
      <p:ext uri="{BB962C8B-B14F-4D97-AF65-F5344CB8AC3E}">
        <p14:creationId xmlns:p14="http://schemas.microsoft.com/office/powerpoint/2010/main" val="1231877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8328" y="466344"/>
            <a:ext cx="11036808" cy="3816429"/>
          </a:xfrm>
          <a:prstGeom prst="rect">
            <a:avLst/>
          </a:prstGeom>
          <a:noFill/>
        </p:spPr>
        <p:txBody>
          <a:bodyPr wrap="square" rtlCol="0">
            <a:spAutoFit/>
          </a:bodyPr>
          <a:lstStyle/>
          <a:p>
            <a:r>
              <a:rPr lang="ru-RU" sz="2800" dirty="0"/>
              <a:t>Теоретические частоты вычисляются при помощи функции </a:t>
            </a:r>
            <a:r>
              <a:rPr lang="ru-RU" sz="2800" dirty="0" smtClean="0"/>
              <a:t>НОРМРАСП(</a:t>
            </a:r>
            <a:r>
              <a:rPr lang="ru-RU" sz="2800" dirty="0" err="1" smtClean="0"/>
              <a:t>х;среднее;станд_откл;интегральная</a:t>
            </a:r>
            <a:r>
              <a:rPr lang="ru-RU" sz="2800" dirty="0"/>
              <a:t>). Здесь среднее – математическое ожидание теоретического распределения, в данном случае совпадает с выборочным средним; </a:t>
            </a:r>
            <a:r>
              <a:rPr lang="ru-RU" sz="2800" dirty="0" err="1"/>
              <a:t>станд_откл</a:t>
            </a:r>
            <a:r>
              <a:rPr lang="ru-RU" sz="2800" dirty="0"/>
              <a:t> – среднее </a:t>
            </a:r>
            <a:r>
              <a:rPr lang="ru-RU" sz="2800" dirty="0" err="1"/>
              <a:t>квадратическое</a:t>
            </a:r>
            <a:r>
              <a:rPr lang="ru-RU" sz="2800" dirty="0"/>
              <a:t> отклонение теоретического распределения, в данном случае берется оценка по выборочным данным; интегральная – логическое значение, следует поставить 1 чтобы получить интегральную функцию распределения. </a:t>
            </a:r>
          </a:p>
          <a:p>
            <a:endParaRPr lang="ru-RU" dirty="0"/>
          </a:p>
        </p:txBody>
      </p:sp>
    </p:spTree>
    <p:extLst>
      <p:ext uri="{BB962C8B-B14F-4D97-AF65-F5344CB8AC3E}">
        <p14:creationId xmlns:p14="http://schemas.microsoft.com/office/powerpoint/2010/main" val="340932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6"/>
          <p:cNvSpPr>
            <a:spLocks noGrp="1"/>
          </p:cNvSpPr>
          <p:nvPr>
            <p:ph type="sldNum" sz="quarter" idx="12"/>
          </p:nvPr>
        </p:nvSpPr>
        <p:spPr/>
        <p:txBody>
          <a:bodyPr/>
          <a:lstStyle/>
          <a:p>
            <a:fld id="{C92A8662-7CB1-4183-B212-A987B0734E6D}" type="slidenum">
              <a:rPr lang="ru-RU" altLang="ru-RU"/>
              <a:pPr/>
              <a:t>3</a:t>
            </a:fld>
            <a:endParaRPr lang="ru-RU" altLang="ru-RU"/>
          </a:p>
        </p:txBody>
      </p:sp>
      <p:sp>
        <p:nvSpPr>
          <p:cNvPr id="39938" name="Text Box 2"/>
          <p:cNvSpPr txBox="1">
            <a:spLocks noChangeArrowheads="1"/>
          </p:cNvSpPr>
          <p:nvPr/>
        </p:nvSpPr>
        <p:spPr bwMode="auto">
          <a:xfrm>
            <a:off x="4537076" y="228601"/>
            <a:ext cx="5978525" cy="180022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t>Если по эмпирическим данным вычислить </a:t>
            </a:r>
            <a:r>
              <a:rPr lang="ru-RU" altLang="ru-RU" sz="2800">
                <a:solidFill>
                  <a:srgbClr val="FF6600"/>
                </a:solidFill>
              </a:rPr>
              <a:t>а</a:t>
            </a:r>
            <a:r>
              <a:rPr lang="en-US" altLang="ru-RU" sz="2800">
                <a:solidFill>
                  <a:srgbClr val="FF6600"/>
                </a:solidFill>
              </a:rPr>
              <a:t> </a:t>
            </a:r>
            <a:r>
              <a:rPr lang="ru-RU" altLang="ru-RU" sz="2800"/>
              <a:t>и</a:t>
            </a:r>
            <a:r>
              <a:rPr lang="ru-RU" altLang="ru-RU" sz="2800">
                <a:solidFill>
                  <a:srgbClr val="FF6600"/>
                </a:solidFill>
              </a:rPr>
              <a:t> σ</a:t>
            </a:r>
            <a:r>
              <a:rPr lang="ru-RU" altLang="ru-RU" sz="2800"/>
              <a:t> </a:t>
            </a:r>
            <a:r>
              <a:rPr lang="en-US" altLang="ru-RU" sz="2800"/>
              <a:t> </a:t>
            </a:r>
            <a:r>
              <a:rPr lang="ru-RU" altLang="ru-RU" sz="2800"/>
              <a:t>, то можно построить соответствующее теоретическое распределение:</a:t>
            </a:r>
          </a:p>
        </p:txBody>
      </p:sp>
      <p:graphicFrame>
        <p:nvGraphicFramePr>
          <p:cNvPr id="39939" name="Object 3"/>
          <p:cNvGraphicFramePr>
            <a:graphicFrameLocks noGrp="1" noChangeAspect="1"/>
          </p:cNvGraphicFramePr>
          <p:nvPr>
            <p:ph sz="half" idx="2"/>
          </p:nvPr>
        </p:nvGraphicFramePr>
        <p:xfrm>
          <a:off x="2286000" y="3200400"/>
          <a:ext cx="7620000" cy="2927350"/>
        </p:xfrm>
        <a:graphic>
          <a:graphicData uri="http://schemas.openxmlformats.org/presentationml/2006/ole">
            <mc:AlternateContent xmlns:mc="http://schemas.openxmlformats.org/markup-compatibility/2006">
              <mc:Choice xmlns:v="urn:schemas-microsoft-com:vml" Requires="v">
                <p:oleObj spid="_x0000_s1042" name="Диаграмма" r:id="rId3" imgW="6400800" imgH="2457307" progId="Excel.Chart.8">
                  <p:embed/>
                </p:oleObj>
              </mc:Choice>
              <mc:Fallback>
                <p:oleObj name="Диаграмма" r:id="rId3" imgW="6400800" imgH="2457307"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200400"/>
                        <a:ext cx="7620000" cy="292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39940" name="Picture 4" descr="040307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28601"/>
            <a:ext cx="2438400" cy="175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1"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1981200"/>
            <a:ext cx="2819400" cy="1049338"/>
          </a:xfrm>
          <a:prstGeom prst="rect">
            <a:avLst/>
          </a:prstGeom>
          <a:noFill/>
          <a:ln w="57150" cmpd="thinThick">
            <a:solidFill>
              <a:srgbClr val="339966"/>
            </a:solidFill>
            <a:prstDash val="sysDot"/>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395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Номер слайда 7"/>
          <p:cNvSpPr>
            <a:spLocks noGrp="1"/>
          </p:cNvSpPr>
          <p:nvPr>
            <p:ph type="sldNum" sz="quarter" idx="12"/>
          </p:nvPr>
        </p:nvSpPr>
        <p:spPr/>
        <p:txBody>
          <a:bodyPr/>
          <a:lstStyle/>
          <a:p>
            <a:fld id="{F1DF8AB5-E5EB-44F6-8B3E-6FE9A78DA209}" type="slidenum">
              <a:rPr lang="ru-RU" altLang="ru-RU"/>
              <a:pPr/>
              <a:t>30</a:t>
            </a:fld>
            <a:endParaRPr lang="ru-RU" altLang="ru-RU"/>
          </a:p>
        </p:txBody>
      </p:sp>
      <p:sp>
        <p:nvSpPr>
          <p:cNvPr id="55298" name="Rectangle 2"/>
          <p:cNvSpPr>
            <a:spLocks noGrp="1" noChangeArrowheads="1"/>
          </p:cNvSpPr>
          <p:nvPr>
            <p:ph type="title"/>
          </p:nvPr>
        </p:nvSpPr>
        <p:spPr>
          <a:xfrm>
            <a:off x="1919288" y="115888"/>
            <a:ext cx="8229600" cy="1143000"/>
          </a:xfrm>
        </p:spPr>
        <p:txBody>
          <a:bodyPr/>
          <a:lstStyle/>
          <a:p>
            <a:r>
              <a:rPr lang="ru-RU" altLang="ru-RU" sz="3200" i="1">
                <a:solidFill>
                  <a:schemeClr val="hlink"/>
                </a:solidFill>
              </a:rPr>
              <a:t>Критическая область. Область принятия гипотезы. Критические точки</a:t>
            </a:r>
          </a:p>
        </p:txBody>
      </p:sp>
      <p:sp>
        <p:nvSpPr>
          <p:cNvPr id="55299" name="Rectangle 3"/>
          <p:cNvSpPr>
            <a:spLocks noGrp="1" noChangeArrowheads="1"/>
          </p:cNvSpPr>
          <p:nvPr>
            <p:ph type="body" sz="half" idx="1"/>
          </p:nvPr>
        </p:nvSpPr>
        <p:spPr>
          <a:xfrm>
            <a:off x="1703388" y="1196976"/>
            <a:ext cx="5256212" cy="5400675"/>
          </a:xfrm>
        </p:spPr>
        <p:txBody>
          <a:bodyPr/>
          <a:lstStyle/>
          <a:p>
            <a:pPr>
              <a:buFontTx/>
              <a:buNone/>
            </a:pPr>
            <a:r>
              <a:rPr lang="ru-RU" altLang="ru-RU" sz="2000" i="1">
                <a:solidFill>
                  <a:srgbClr val="996600"/>
                </a:solidFill>
              </a:rPr>
              <a:t>Критическими</a:t>
            </a:r>
            <a:r>
              <a:rPr lang="ru-RU" altLang="ru-RU" sz="2000" i="1"/>
              <a:t> точками (называют точки, отделяющие критическую область от области принятия гипотезы.</a:t>
            </a:r>
            <a:br>
              <a:rPr lang="ru-RU" altLang="ru-RU" sz="2000" i="1"/>
            </a:br>
            <a:r>
              <a:rPr lang="ru-RU" altLang="ru-RU" sz="2000" i="1"/>
              <a:t>Различают </a:t>
            </a:r>
            <a:r>
              <a:rPr lang="ru-RU" altLang="ru-RU" sz="2000" i="1">
                <a:solidFill>
                  <a:srgbClr val="996600"/>
                </a:solidFill>
              </a:rPr>
              <a:t>одностороннюю </a:t>
            </a:r>
            <a:r>
              <a:rPr lang="ru-RU" altLang="ru-RU" sz="2000" i="1"/>
              <a:t>(</a:t>
            </a:r>
            <a:r>
              <a:rPr lang="ru-RU" altLang="ru-RU" sz="2000" i="1">
                <a:solidFill>
                  <a:schemeClr val="hlink"/>
                </a:solidFill>
              </a:rPr>
              <a:t>правостороннюю </a:t>
            </a:r>
            <a:r>
              <a:rPr lang="ru-RU" altLang="ru-RU" sz="2000" i="1"/>
              <a:t>или левостороннюю) и </a:t>
            </a:r>
            <a:r>
              <a:rPr lang="ru-RU" altLang="ru-RU" sz="2000" i="1">
                <a:solidFill>
                  <a:srgbClr val="996600"/>
                </a:solidFill>
              </a:rPr>
              <a:t>двустороннюю</a:t>
            </a:r>
            <a:r>
              <a:rPr lang="ru-RU" altLang="ru-RU" sz="2000" i="1"/>
              <a:t> критические области.</a:t>
            </a:r>
          </a:p>
          <a:p>
            <a:pPr>
              <a:buFontTx/>
              <a:buNone/>
            </a:pPr>
            <a:r>
              <a:rPr lang="ru-RU" altLang="ru-RU" sz="2000" i="1">
                <a:solidFill>
                  <a:srgbClr val="996600"/>
                </a:solidFill>
              </a:rPr>
              <a:t>Правосторонней:</a:t>
            </a:r>
            <a:r>
              <a:rPr lang="ru-RU" altLang="ru-RU" sz="2000" i="1"/>
              <a:t> К &gt;= kкрит, где kкрит — положительное число </a:t>
            </a:r>
            <a:br>
              <a:rPr lang="ru-RU" altLang="ru-RU" sz="2000" i="1"/>
            </a:br>
            <a:r>
              <a:rPr lang="ru-RU" altLang="ru-RU" sz="1600" i="1"/>
              <a:t>Односторонней называют правостороннюю или левостороннюю критическую область.</a:t>
            </a:r>
          </a:p>
          <a:p>
            <a:pPr>
              <a:buFontTx/>
              <a:buNone/>
            </a:pPr>
            <a:r>
              <a:rPr lang="ru-RU" altLang="ru-RU" sz="2000" i="1">
                <a:solidFill>
                  <a:srgbClr val="996600"/>
                </a:solidFill>
              </a:rPr>
              <a:t>Двусторонней</a:t>
            </a:r>
            <a:r>
              <a:rPr lang="ru-RU" altLang="ru-RU" sz="2000" i="1"/>
              <a:t> называют критическую область, определяемую неравенствами </a:t>
            </a:r>
          </a:p>
          <a:p>
            <a:pPr>
              <a:buFontTx/>
              <a:buNone/>
            </a:pPr>
            <a:r>
              <a:rPr lang="ru-RU" altLang="ru-RU" sz="2000" i="1"/>
              <a:t>К&lt;k1 и  К &gt; k2, где k2 &gt; k1.</a:t>
            </a:r>
          </a:p>
        </p:txBody>
      </p:sp>
      <p:pic>
        <p:nvPicPr>
          <p:cNvPr id="55300" name="Picture 4"/>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743701" y="1844675"/>
            <a:ext cx="3800475" cy="933450"/>
          </a:xfrm>
          <a:noFill/>
          <a:ln/>
        </p:spPr>
      </p:pic>
      <p:pic>
        <p:nvPicPr>
          <p:cNvPr id="55301" name="Picture 5"/>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816726" y="4221164"/>
            <a:ext cx="3724275" cy="1343025"/>
          </a:xfrm>
          <a:noFill/>
          <a:ln/>
        </p:spPr>
      </p:pic>
      <p:sp>
        <p:nvSpPr>
          <p:cNvPr id="55302" name="Line 6"/>
          <p:cNvSpPr>
            <a:spLocks noChangeShapeType="1"/>
          </p:cNvSpPr>
          <p:nvPr/>
        </p:nvSpPr>
        <p:spPr bwMode="auto">
          <a:xfrm>
            <a:off x="6167438" y="2276476"/>
            <a:ext cx="7921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extLst>
      <p:ext uri="{BB962C8B-B14F-4D97-AF65-F5344CB8AC3E}">
        <p14:creationId xmlns:p14="http://schemas.microsoft.com/office/powerpoint/2010/main" val="1150668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A95DA295-CD99-4821-9561-613D17E42269}" type="slidenum">
              <a:rPr lang="ru-RU" altLang="ru-RU"/>
              <a:pPr/>
              <a:t>31</a:t>
            </a:fld>
            <a:endParaRPr lang="ru-RU" altLang="ru-RU"/>
          </a:p>
        </p:txBody>
      </p:sp>
      <p:sp>
        <p:nvSpPr>
          <p:cNvPr id="56322" name="Rectangle 2"/>
          <p:cNvSpPr>
            <a:spLocks noGrp="1" noChangeArrowheads="1"/>
          </p:cNvSpPr>
          <p:nvPr>
            <p:ph type="body" idx="1"/>
          </p:nvPr>
        </p:nvSpPr>
        <p:spPr>
          <a:xfrm>
            <a:off x="1847850" y="476250"/>
            <a:ext cx="8229600" cy="5976938"/>
          </a:xfrm>
        </p:spPr>
        <p:txBody>
          <a:bodyPr/>
          <a:lstStyle/>
          <a:p>
            <a:pPr>
              <a:buFontTx/>
              <a:buNone/>
            </a:pPr>
            <a:r>
              <a:rPr lang="ru-RU" altLang="ru-RU">
                <a:solidFill>
                  <a:srgbClr val="CCFFCC"/>
                </a:solidFill>
              </a:rPr>
              <a:t>Из майера </a:t>
            </a:r>
          </a:p>
          <a:p>
            <a:r>
              <a:rPr lang="ru-RU" altLang="ru-RU">
                <a:solidFill>
                  <a:srgbClr val="CCFFCC"/>
                </a:solidFill>
              </a:rPr>
              <a:t>1. с. 26-27 смысл норм расп слайд 3</a:t>
            </a:r>
          </a:p>
          <a:p>
            <a:r>
              <a:rPr lang="ru-RU" altLang="ru-RU">
                <a:solidFill>
                  <a:srgbClr val="CCFFCC"/>
                </a:solidFill>
              </a:rPr>
              <a:t>2. стр 27 о пользе норм расп слайд 4слайд 3</a:t>
            </a:r>
          </a:p>
          <a:p>
            <a:r>
              <a:rPr lang="ru-RU" altLang="ru-RU">
                <a:solidFill>
                  <a:srgbClr val="CCFFCC"/>
                </a:solidFill>
              </a:rPr>
              <a:t>3. с.36 надо ли сравнение мер средних???</a:t>
            </a:r>
          </a:p>
          <a:p>
            <a:r>
              <a:rPr lang="ru-RU" altLang="ru-RU">
                <a:solidFill>
                  <a:srgbClr val="CCFFCC"/>
                </a:solidFill>
              </a:rPr>
              <a:t>Пример со стр 45 соответствие норм расп взяла своё из Гельмана сделано в таблицах</a:t>
            </a:r>
          </a:p>
          <a:p>
            <a:r>
              <a:rPr lang="ru-RU" altLang="ru-RU">
                <a:solidFill>
                  <a:srgbClr val="CCFFCC"/>
                </a:solidFill>
              </a:rPr>
              <a:t>Стр 153 Гельман о функциях </a:t>
            </a:r>
            <a:r>
              <a:rPr lang="en-US" altLang="ru-RU">
                <a:solidFill>
                  <a:srgbClr val="CCFFCC"/>
                </a:solidFill>
              </a:rPr>
              <a:t>Excel</a:t>
            </a:r>
            <a:r>
              <a:rPr lang="ru-RU" altLang="ru-RU">
                <a:solidFill>
                  <a:srgbClr val="CCFFCC"/>
                </a:solidFill>
              </a:rPr>
              <a:t> – на лаб.</a:t>
            </a:r>
          </a:p>
          <a:p>
            <a:r>
              <a:rPr lang="ru-RU" altLang="ru-RU"/>
              <a:t>И два файла из спецкурса и таблица </a:t>
            </a:r>
            <a:r>
              <a:rPr lang="en-US" altLang="ru-RU"/>
              <a:t>Excel</a:t>
            </a:r>
            <a:endParaRPr lang="ru-RU" altLang="ru-RU"/>
          </a:p>
          <a:p>
            <a:r>
              <a:rPr lang="ru-RU" altLang="ru-RU"/>
              <a:t>статГипотезы</a:t>
            </a:r>
          </a:p>
        </p:txBody>
      </p:sp>
    </p:spTree>
    <p:extLst>
      <p:ext uri="{BB962C8B-B14F-4D97-AF65-F5344CB8AC3E}">
        <p14:creationId xmlns:p14="http://schemas.microsoft.com/office/powerpoint/2010/main" val="3463007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a:spLocks noGrp="1"/>
          </p:cNvSpPr>
          <p:nvPr>
            <p:ph type="sldNum" sz="quarter" idx="12"/>
          </p:nvPr>
        </p:nvSpPr>
        <p:spPr/>
        <p:txBody>
          <a:bodyPr/>
          <a:lstStyle/>
          <a:p>
            <a:fld id="{85991EA7-9C07-470A-B650-B4A346E85DB0}" type="slidenum">
              <a:rPr lang="ru-RU" altLang="ru-RU"/>
              <a:pPr/>
              <a:t>4</a:t>
            </a:fld>
            <a:endParaRPr lang="ru-RU" altLang="ru-RU"/>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1338" y="300039"/>
            <a:ext cx="8532812" cy="579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686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888" y="329184"/>
            <a:ext cx="11530584" cy="2677656"/>
          </a:xfrm>
          <a:prstGeom prst="rect">
            <a:avLst/>
          </a:prstGeom>
          <a:noFill/>
        </p:spPr>
        <p:txBody>
          <a:bodyPr wrap="square" rtlCol="0">
            <a:spAutoFit/>
          </a:bodyPr>
          <a:lstStyle/>
          <a:p>
            <a:pPr algn="just"/>
            <a:r>
              <a:rPr lang="ru-RU" sz="2800" dirty="0"/>
              <a:t>Для оценки соответствия имеющихся экспериментальных данных нормальному закону распределения целесообразно совместное использование графических и статистических методов. Графический метод позволяет </a:t>
            </a:r>
            <a:r>
              <a:rPr lang="ru-RU" sz="2800" dirty="0">
                <a:solidFill>
                  <a:srgbClr val="FF0000"/>
                </a:solidFill>
              </a:rPr>
              <a:t>выдвигать гипотезу </a:t>
            </a:r>
            <a:r>
              <a:rPr lang="ru-RU" sz="2800" dirty="0"/>
              <a:t>о виде распределения, давать </a:t>
            </a:r>
            <a:r>
              <a:rPr lang="ru-RU" sz="2800" dirty="0">
                <a:solidFill>
                  <a:srgbClr val="FF0000"/>
                </a:solidFill>
              </a:rPr>
              <a:t>визуальную ориентировочную оценку </a:t>
            </a:r>
            <a:r>
              <a:rPr lang="ru-RU" sz="2800" dirty="0"/>
              <a:t>расхождения или совпадений распределений. </a:t>
            </a:r>
            <a:endParaRPr lang="ru-RU" sz="2800" dirty="0"/>
          </a:p>
        </p:txBody>
      </p:sp>
      <p:sp>
        <p:nvSpPr>
          <p:cNvPr id="3" name="TextBox 2"/>
          <p:cNvSpPr txBox="1"/>
          <p:nvPr/>
        </p:nvSpPr>
        <p:spPr>
          <a:xfrm>
            <a:off x="246888" y="3154680"/>
            <a:ext cx="11530584" cy="3539430"/>
          </a:xfrm>
          <a:prstGeom prst="rect">
            <a:avLst/>
          </a:prstGeom>
          <a:noFill/>
        </p:spPr>
        <p:txBody>
          <a:bodyPr wrap="square" rtlCol="0">
            <a:spAutoFit/>
          </a:bodyPr>
          <a:lstStyle/>
          <a:p>
            <a:r>
              <a:rPr lang="ru-RU" sz="2800" dirty="0" smtClean="0"/>
              <a:t>1. Близость </a:t>
            </a:r>
            <a:r>
              <a:rPr lang="ru-RU" sz="2800" dirty="0">
                <a:solidFill>
                  <a:srgbClr val="FF0000"/>
                </a:solidFill>
              </a:rPr>
              <a:t>средней арифметической величины, медианы и </a:t>
            </a:r>
            <a:r>
              <a:rPr lang="ru-RU" sz="2800" dirty="0" smtClean="0">
                <a:solidFill>
                  <a:srgbClr val="FF0000"/>
                </a:solidFill>
              </a:rPr>
              <a:t>моды </a:t>
            </a:r>
            <a:r>
              <a:rPr lang="ru-RU" sz="2800" dirty="0" smtClean="0"/>
              <a:t>указывает </a:t>
            </a:r>
            <a:r>
              <a:rPr lang="ru-RU" sz="2800" dirty="0"/>
              <a:t>на вероятное соответствие изучаемого распределения нормальному </a:t>
            </a:r>
            <a:r>
              <a:rPr lang="ru-RU" sz="2800" dirty="0" smtClean="0"/>
              <a:t>закону.</a:t>
            </a:r>
            <a:endParaRPr lang="ru-RU" sz="2800" dirty="0"/>
          </a:p>
          <a:p>
            <a:r>
              <a:rPr lang="ru-RU" sz="2800" dirty="0" smtClean="0"/>
              <a:t>2. При </a:t>
            </a:r>
            <a:r>
              <a:rPr lang="ru-RU" sz="2800" dirty="0"/>
              <a:t>большом числе наблюдений (n &gt; 100</a:t>
            </a:r>
            <a:r>
              <a:rPr lang="ru-RU" sz="2800" dirty="0" smtClean="0"/>
              <a:t>) </a:t>
            </a:r>
            <a:r>
              <a:rPr lang="en-US" sz="2800" dirty="0" smtClean="0"/>
              <a:t>{</a:t>
            </a:r>
            <a:r>
              <a:rPr lang="ru-RU" sz="2800" dirty="0" smtClean="0"/>
              <a:t>др. источники - </a:t>
            </a:r>
            <a:r>
              <a:rPr lang="en-US" sz="2800" dirty="0" smtClean="0"/>
              <a:t>50}</a:t>
            </a:r>
            <a:r>
              <a:rPr lang="ru-RU" sz="2800" dirty="0" smtClean="0"/>
              <a:t> </a:t>
            </a:r>
            <a:r>
              <a:rPr lang="ru-RU" sz="2800" dirty="0"/>
              <a:t>неплохие результаты дает вычисление выборочных </a:t>
            </a:r>
            <a:r>
              <a:rPr lang="ru-RU" sz="2800" dirty="0">
                <a:solidFill>
                  <a:srgbClr val="FF0000"/>
                </a:solidFill>
              </a:rPr>
              <a:t>эксцесса и асимметрии</a:t>
            </a:r>
            <a:r>
              <a:rPr lang="ru-RU" sz="2800" dirty="0"/>
              <a:t>. Принято говорить, что предположение о нормальности распределения не противоречит имеющимся данным, если асимметрия лежит в диапазоне от -0,2 до 0,2, а эксцесс – от -1 до </a:t>
            </a:r>
            <a:r>
              <a:rPr lang="ru-RU" sz="2800" dirty="0" smtClean="0"/>
              <a:t>1. </a:t>
            </a:r>
            <a:endParaRPr lang="ru-RU" sz="2800" dirty="0"/>
          </a:p>
        </p:txBody>
      </p:sp>
    </p:spTree>
    <p:extLst>
      <p:ext uri="{BB962C8B-B14F-4D97-AF65-F5344CB8AC3E}">
        <p14:creationId xmlns:p14="http://schemas.microsoft.com/office/powerpoint/2010/main" val="1171571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983169" y="580391"/>
            <a:ext cx="8229600" cy="10198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altLang="ru-RU" sz="3200" dirty="0" smtClean="0">
                <a:solidFill>
                  <a:schemeClr val="hlink"/>
                </a:solidFill>
              </a:rPr>
              <a:t>ТОЧЕЧНОЕ ОЦЕНИВАНИЕ ПАРАМЕТРОВ ГЕНЕРАЛЬНОЙ СОВОКУПНОСТИ</a:t>
            </a:r>
            <a:endParaRPr lang="ru-RU" altLang="ru-RU" sz="4000" b="1" i="1" dirty="0"/>
          </a:p>
        </p:txBody>
      </p:sp>
      <p:sp>
        <p:nvSpPr>
          <p:cNvPr id="4" name="Rectangle 3"/>
          <p:cNvSpPr txBox="1">
            <a:spLocks noChangeArrowheads="1"/>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ru-RU" altLang="ru-RU" dirty="0" smtClean="0"/>
              <a:t>Оценка параметра называется </a:t>
            </a:r>
            <a:r>
              <a:rPr lang="ru-RU" altLang="ru-RU" i="1" dirty="0">
                <a:solidFill>
                  <a:srgbClr val="FF6600"/>
                </a:solidFill>
              </a:rPr>
              <a:t>точечной</a:t>
            </a:r>
            <a:r>
              <a:rPr lang="ru-RU" altLang="ru-RU" dirty="0" smtClean="0"/>
              <a:t>, если в качестве оценки берётся одно число, вычисляемое по определённым правилам по данным выборки.</a:t>
            </a:r>
          </a:p>
          <a:p>
            <a:pPr>
              <a:buFontTx/>
              <a:buNone/>
            </a:pPr>
            <a:r>
              <a:rPr lang="ru-RU" altLang="ru-RU" dirty="0" smtClean="0"/>
              <a:t>Оценка параметра </a:t>
            </a:r>
            <a:r>
              <a:rPr lang="en-US" altLang="ru-RU" dirty="0" smtClean="0"/>
              <a:t>Q</a:t>
            </a:r>
            <a:r>
              <a:rPr lang="ru-RU" altLang="ru-RU" dirty="0" smtClean="0"/>
              <a:t> называется </a:t>
            </a:r>
            <a:r>
              <a:rPr lang="ru-RU" altLang="ru-RU" i="1" dirty="0">
                <a:solidFill>
                  <a:srgbClr val="FF6600"/>
                </a:solidFill>
              </a:rPr>
              <a:t>несмещённой</a:t>
            </a:r>
            <a:r>
              <a:rPr lang="ru-RU" altLang="ru-RU" dirty="0" smtClean="0"/>
              <a:t>, если математическое ожидание выборочного распределения </a:t>
            </a:r>
            <a:r>
              <a:rPr lang="en-US" altLang="ru-RU" dirty="0" smtClean="0"/>
              <a:t>Q</a:t>
            </a:r>
            <a:r>
              <a:rPr lang="ru-RU" altLang="ru-RU" sz="2000" dirty="0" smtClean="0"/>
              <a:t>выбор</a:t>
            </a:r>
            <a:r>
              <a:rPr lang="ru-RU" altLang="ru-RU" dirty="0" smtClean="0"/>
              <a:t> равно величине оцениваемого параметра </a:t>
            </a:r>
            <a:r>
              <a:rPr lang="en-US" altLang="ru-RU" dirty="0" smtClean="0"/>
              <a:t>Q</a:t>
            </a:r>
            <a:endParaRPr lang="ru-RU" altLang="ru-RU" dirty="0" smtClean="0"/>
          </a:p>
          <a:p>
            <a:pPr>
              <a:buFontTx/>
              <a:buNone/>
            </a:pPr>
            <a:r>
              <a:rPr lang="en-US" altLang="ru-RU" dirty="0" smtClean="0"/>
              <a:t>M(Q</a:t>
            </a:r>
            <a:r>
              <a:rPr lang="ru-RU" altLang="ru-RU" dirty="0" smtClean="0"/>
              <a:t> </a:t>
            </a:r>
            <a:r>
              <a:rPr lang="ru-RU" altLang="ru-RU" sz="2400" dirty="0" smtClean="0"/>
              <a:t>выбор</a:t>
            </a:r>
            <a:r>
              <a:rPr lang="en-US" altLang="ru-RU" dirty="0" smtClean="0"/>
              <a:t>)=</a:t>
            </a:r>
            <a:r>
              <a:rPr lang="en-US" altLang="ru-RU" dirty="0"/>
              <a:t>Q</a:t>
            </a:r>
            <a:r>
              <a:rPr lang="ru-RU" altLang="ru-RU" dirty="0" smtClean="0"/>
              <a:t> </a:t>
            </a:r>
            <a:endParaRPr lang="en-US" altLang="ru-RU" dirty="0" smtClean="0"/>
          </a:p>
          <a:p>
            <a:pPr marL="0" indent="0">
              <a:buNone/>
            </a:pPr>
            <a:r>
              <a:rPr lang="ru-RU" dirty="0" smtClean="0"/>
              <a:t>Чаще всего параметрами являются генеральное среднее и дисперсия, а качестве оценки тогда используют выборочные характеристики: выборочное среднее и выборочную дисперсию.</a:t>
            </a:r>
          </a:p>
          <a:p>
            <a:pPr>
              <a:buFontTx/>
              <a:buNone/>
            </a:pPr>
            <a:endParaRPr lang="ru-RU" altLang="ru-RU" dirty="0" smtClean="0"/>
          </a:p>
        </p:txBody>
      </p:sp>
    </p:spTree>
    <p:extLst>
      <p:ext uri="{BB962C8B-B14F-4D97-AF65-F5344CB8AC3E}">
        <p14:creationId xmlns:p14="http://schemas.microsoft.com/office/powerpoint/2010/main" val="924146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30936" y="801116"/>
            <a:ext cx="10853928" cy="20880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ru-RU" i="1" dirty="0" smtClean="0"/>
              <a:t>Оценкой математического ожидания</a:t>
            </a:r>
            <a:r>
              <a:rPr lang="ru-RU" dirty="0" smtClean="0"/>
              <a:t> является </a:t>
            </a:r>
            <a:r>
              <a:rPr lang="ru-RU" i="1" dirty="0" smtClean="0"/>
              <a:t>выборочное среднее</a:t>
            </a:r>
            <a:r>
              <a:rPr lang="ru-RU" dirty="0" smtClean="0"/>
              <a:t> – среднее арифметическое вариант:</a:t>
            </a:r>
            <a:endParaRPr lang="en-US" altLang="ru-RU" dirty="0" smtClean="0"/>
          </a:p>
          <a:p>
            <a:pPr>
              <a:buFontTx/>
              <a:buNone/>
            </a:pPr>
            <a:endParaRPr lang="ru-RU" dirty="0" smtClean="0"/>
          </a:p>
          <a:p>
            <a:pPr>
              <a:buFontTx/>
              <a:buNone/>
            </a:pPr>
            <a:endParaRPr lang="ru-RU" altLang="ru-RU" dirty="0" smtClean="0"/>
          </a:p>
        </p:txBody>
      </p:sp>
      <p:pic>
        <p:nvPicPr>
          <p:cNvPr id="22530" name="Picture 2" descr="http://ru.convdocs.org/pars_docs/refs/111/110697/110697_html_1b2ba4c2.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031" y="4248389"/>
            <a:ext cx="3867785" cy="1257624"/>
          </a:xfrm>
          <a:prstGeom prst="rect">
            <a:avLst/>
          </a:prstGeom>
          <a:noFill/>
          <a:extLst>
            <a:ext uri="{909E8E84-426E-40DD-AFC4-6F175D3DCCD1}">
              <a14:hiddenFill xmlns:a14="http://schemas.microsoft.com/office/drawing/2010/main">
                <a:solidFill>
                  <a:srgbClr val="FFFFFF"/>
                </a:solidFill>
              </a14:hiddenFill>
            </a:ext>
          </a:extLst>
        </p:spPr>
      </p:pic>
      <p:pic>
        <p:nvPicPr>
          <p:cNvPr id="22532" name="Picture 4" descr="http://ru.convdocs.org/pars_docs/refs/111/110697/110697_html_50ef2efd.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526" y="1845162"/>
            <a:ext cx="1901825" cy="109720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914526" y="3307190"/>
            <a:ext cx="10049130" cy="523220"/>
          </a:xfrm>
          <a:prstGeom prst="rect">
            <a:avLst/>
          </a:prstGeom>
          <a:noFill/>
        </p:spPr>
        <p:txBody>
          <a:bodyPr wrap="square" rtlCol="0">
            <a:spAutoFit/>
          </a:bodyPr>
          <a:lstStyle/>
          <a:p>
            <a:r>
              <a:rPr lang="ru-RU" sz="2800" i="1" dirty="0"/>
              <a:t>Несмещенная оценка дисперсии вычисляется по </a:t>
            </a:r>
            <a:r>
              <a:rPr lang="ru-RU" sz="2800" i="1" dirty="0" smtClean="0"/>
              <a:t>формуле</a:t>
            </a:r>
            <a:endParaRPr lang="ru-RU" sz="2800" i="1" dirty="0"/>
          </a:p>
        </p:txBody>
      </p:sp>
    </p:spTree>
    <p:extLst>
      <p:ext uri="{BB962C8B-B14F-4D97-AF65-F5344CB8AC3E}">
        <p14:creationId xmlns:p14="http://schemas.microsoft.com/office/powerpoint/2010/main" val="195205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983169" y="580391"/>
            <a:ext cx="8229600" cy="10198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altLang="ru-RU" sz="3200" dirty="0" smtClean="0">
                <a:solidFill>
                  <a:schemeClr val="hlink"/>
                </a:solidFill>
              </a:rPr>
              <a:t>ИНТЕРВАЛЬНОЕ ОЦЕНИВАНИЕ ПАРАМЕТРОВ ГЕНЕРАЛЬНОЙ СОВОКУПНОСТИ</a:t>
            </a:r>
            <a:endParaRPr lang="ru-RU" altLang="ru-RU" sz="4000" b="1" i="1" dirty="0"/>
          </a:p>
        </p:txBody>
      </p:sp>
      <p:sp>
        <p:nvSpPr>
          <p:cNvPr id="5" name="Rectangle 3"/>
          <p:cNvSpPr txBox="1">
            <a:spLocks noChangeArrowheads="1"/>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ru-RU" altLang="ru-RU" dirty="0"/>
              <a:t>В </a:t>
            </a:r>
            <a:r>
              <a:rPr lang="ru-RU" altLang="ru-RU" dirty="0" smtClean="0"/>
              <a:t>середине 20 века </a:t>
            </a:r>
            <a:r>
              <a:rPr lang="ru-RU" altLang="ru-RU" dirty="0" err="1" smtClean="0"/>
              <a:t>Дж.Нейман</a:t>
            </a:r>
            <a:r>
              <a:rPr lang="ru-RU" altLang="ru-RU" dirty="0" smtClean="0"/>
              <a:t> и </a:t>
            </a:r>
            <a:r>
              <a:rPr lang="ru-RU" altLang="ru-RU" dirty="0" err="1" smtClean="0"/>
              <a:t>и</a:t>
            </a:r>
            <a:r>
              <a:rPr lang="ru-RU" altLang="ru-RU" dirty="0" smtClean="0"/>
              <a:t> </a:t>
            </a:r>
            <a:r>
              <a:rPr lang="ru-RU" altLang="ru-RU" dirty="0" err="1" smtClean="0"/>
              <a:t>Э.Пирсон</a:t>
            </a:r>
            <a:r>
              <a:rPr lang="ru-RU" altLang="ru-RU" dirty="0" smtClean="0"/>
              <a:t> </a:t>
            </a:r>
            <a:r>
              <a:rPr lang="en-US" i="1" dirty="0" err="1" smtClean="0">
                <a:solidFill>
                  <a:srgbClr val="CCECFF"/>
                </a:solidFill>
              </a:rPr>
              <a:t>Egon</a:t>
            </a:r>
            <a:r>
              <a:rPr lang="en-US" i="1" dirty="0" smtClean="0">
                <a:solidFill>
                  <a:srgbClr val="CCECFF"/>
                </a:solidFill>
              </a:rPr>
              <a:t> Sharpe </a:t>
            </a:r>
            <a:endParaRPr lang="ru-RU" i="1" dirty="0" smtClean="0">
              <a:solidFill>
                <a:srgbClr val="CCECFF"/>
              </a:solidFill>
            </a:endParaRPr>
          </a:p>
          <a:p>
            <a:pPr>
              <a:buFontTx/>
              <a:buNone/>
            </a:pPr>
            <a:r>
              <a:rPr lang="ru-RU" altLang="ru-RU" dirty="0" smtClean="0"/>
              <a:t>для </a:t>
            </a:r>
            <a:r>
              <a:rPr lang="ru-RU" altLang="ru-RU" dirty="0"/>
              <a:t>оценки параметров стали использовать не одно </a:t>
            </a:r>
            <a:r>
              <a:rPr lang="ru-RU" altLang="ru-RU" dirty="0" smtClean="0"/>
              <a:t>значение, а два, образующие т .н. </a:t>
            </a:r>
            <a:r>
              <a:rPr lang="ru-RU" altLang="ru-RU" i="1" dirty="0">
                <a:solidFill>
                  <a:srgbClr val="FF6600"/>
                </a:solidFill>
              </a:rPr>
              <a:t>доверительный интервал</a:t>
            </a:r>
            <a:r>
              <a:rPr lang="ru-RU" altLang="ru-RU" dirty="0" smtClean="0"/>
              <a:t>.</a:t>
            </a:r>
          </a:p>
          <a:p>
            <a:pPr>
              <a:buFontTx/>
              <a:buNone/>
            </a:pPr>
            <a:r>
              <a:rPr lang="ru-RU" altLang="ru-RU" dirty="0" smtClean="0"/>
              <a:t>Суть: надо оценить параметр генеральной совокупности </a:t>
            </a:r>
            <a:r>
              <a:rPr lang="en-US" altLang="ru-RU" dirty="0" smtClean="0"/>
              <a:t>Q</a:t>
            </a:r>
            <a:r>
              <a:rPr lang="ru-RU" altLang="ru-RU" dirty="0" smtClean="0"/>
              <a:t>. Для этого вводятся два числа </a:t>
            </a:r>
            <a:r>
              <a:rPr lang="en-US" altLang="ru-RU" dirty="0" smtClean="0"/>
              <a:t>Q1 </a:t>
            </a:r>
            <a:r>
              <a:rPr lang="ru-RU" altLang="ru-RU" dirty="0" smtClean="0"/>
              <a:t> и </a:t>
            </a:r>
            <a:r>
              <a:rPr lang="en-US" altLang="ru-RU" dirty="0" smtClean="0"/>
              <a:t>Q2</a:t>
            </a:r>
            <a:r>
              <a:rPr lang="ru-RU" altLang="ru-RU" dirty="0" smtClean="0"/>
              <a:t> , между которыми, как ожидается лежит величина искомого параметра.</a:t>
            </a:r>
            <a:endParaRPr lang="ru-RU" altLang="ru-RU" dirty="0"/>
          </a:p>
          <a:p>
            <a:pPr>
              <a:buFontTx/>
              <a:buNone/>
            </a:pPr>
            <a:r>
              <a:rPr lang="ru-RU" altLang="ru-RU" dirty="0"/>
              <a:t>Очевидно, чем больше интервал, тем больше вероятность, что он «накроет</a:t>
            </a:r>
            <a:r>
              <a:rPr lang="ru-RU" altLang="ru-RU" dirty="0" smtClean="0"/>
              <a:t>» значение оцениваемого параметра, и наоборот=</a:t>
            </a:r>
            <a:r>
              <a:rPr lang="en-US" altLang="ru-RU" dirty="0" smtClean="0"/>
              <a:t>&gt;</a:t>
            </a:r>
            <a:r>
              <a:rPr lang="ru-RU" altLang="ru-RU" dirty="0" smtClean="0"/>
              <a:t> </a:t>
            </a:r>
            <a:r>
              <a:rPr lang="ru-RU" altLang="ru-RU" i="1" dirty="0">
                <a:solidFill>
                  <a:srgbClr val="FF6600"/>
                </a:solidFill>
              </a:rPr>
              <a:t>доверительная вероятность и доверительный интервал.</a:t>
            </a:r>
          </a:p>
          <a:p>
            <a:pPr>
              <a:buFontTx/>
              <a:buNone/>
            </a:pPr>
            <a:r>
              <a:rPr lang="ru-RU" altLang="ru-RU" dirty="0" smtClean="0"/>
              <a:t>На практике применяются три порога </a:t>
            </a:r>
            <a:endParaRPr lang="ru-RU" altLang="ru-RU" dirty="0"/>
          </a:p>
        </p:txBody>
      </p:sp>
    </p:spTree>
    <p:extLst>
      <p:ext uri="{BB962C8B-B14F-4D97-AF65-F5344CB8AC3E}">
        <p14:creationId xmlns:p14="http://schemas.microsoft.com/office/powerpoint/2010/main" val="1369726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01040" y="493776"/>
            <a:ext cx="10290048" cy="5970865"/>
          </a:xfrm>
          <a:prstGeom prst="rect">
            <a:avLst/>
          </a:prstGeom>
          <a:noFill/>
        </p:spPr>
        <p:txBody>
          <a:bodyPr wrap="square" rtlCol="0">
            <a:spAutoFit/>
          </a:bodyPr>
          <a:lstStyle/>
          <a:p>
            <a:r>
              <a:rPr lang="ru-RU" altLang="ru-RU" sz="2800" dirty="0"/>
              <a:t>На практике применяются три </a:t>
            </a:r>
            <a:r>
              <a:rPr lang="ru-RU" altLang="ru-RU" sz="2800" dirty="0" smtClean="0"/>
              <a:t>порога </a:t>
            </a:r>
            <a:r>
              <a:rPr lang="ru-RU" altLang="ru-RU" sz="2800" dirty="0" err="1" smtClean="0"/>
              <a:t>довер</a:t>
            </a:r>
            <a:r>
              <a:rPr lang="ru-RU" altLang="ru-RU" sz="2800" dirty="0" smtClean="0"/>
              <a:t>. вероятности: </a:t>
            </a:r>
          </a:p>
          <a:p>
            <a:r>
              <a:rPr lang="en-US" altLang="ru-RU" sz="2800" dirty="0"/>
              <a:t>p</a:t>
            </a:r>
            <a:r>
              <a:rPr lang="en-US" altLang="ru-RU" sz="2800" dirty="0" smtClean="0"/>
              <a:t> = </a:t>
            </a:r>
            <a:r>
              <a:rPr lang="ru-RU" altLang="ru-RU" sz="2800" dirty="0" smtClean="0"/>
              <a:t>0.95 при обычной ответственности; </a:t>
            </a:r>
          </a:p>
          <a:p>
            <a:r>
              <a:rPr lang="en-US" altLang="ru-RU" sz="2800" dirty="0" smtClean="0"/>
              <a:t>p = </a:t>
            </a:r>
            <a:r>
              <a:rPr lang="ru-RU" altLang="ru-RU" sz="2800" dirty="0" smtClean="0"/>
              <a:t>0.99 – при повышенной; </a:t>
            </a:r>
          </a:p>
          <a:p>
            <a:r>
              <a:rPr lang="en-US" altLang="ru-RU" sz="2800" dirty="0" smtClean="0"/>
              <a:t>p = </a:t>
            </a:r>
            <a:r>
              <a:rPr lang="ru-RU" altLang="ru-RU" sz="2800" dirty="0" smtClean="0"/>
              <a:t>0.999 при высокой. </a:t>
            </a:r>
            <a:endParaRPr lang="en-US" altLang="ru-RU" sz="2800" dirty="0" smtClean="0"/>
          </a:p>
          <a:p>
            <a:r>
              <a:rPr lang="ru-RU" altLang="ru-RU" sz="2800" dirty="0" smtClean="0"/>
              <a:t>Когда говорят, что интервал (</a:t>
            </a:r>
            <a:r>
              <a:rPr lang="en-US" altLang="ru-RU" sz="2800" dirty="0" smtClean="0"/>
              <a:t>Q1,Q2)</a:t>
            </a:r>
            <a:r>
              <a:rPr lang="ru-RU" altLang="ru-RU" sz="2800" dirty="0" smtClean="0"/>
              <a:t> с вероятностью </a:t>
            </a:r>
            <a:r>
              <a:rPr lang="en-US" altLang="ru-RU" sz="2800" dirty="0" smtClean="0"/>
              <a:t>p</a:t>
            </a:r>
            <a:r>
              <a:rPr lang="ru-RU" altLang="ru-RU" sz="2800" dirty="0" smtClean="0"/>
              <a:t>=0.95, например,</a:t>
            </a:r>
            <a:r>
              <a:rPr lang="en-US" altLang="ru-RU" sz="2800" dirty="0" smtClean="0"/>
              <a:t> </a:t>
            </a:r>
            <a:r>
              <a:rPr lang="ru-RU" altLang="ru-RU" sz="2800" dirty="0" smtClean="0"/>
              <a:t>накрывает </a:t>
            </a:r>
            <a:r>
              <a:rPr lang="en-US" altLang="ru-RU" sz="2800" dirty="0" smtClean="0"/>
              <a:t>Q</a:t>
            </a:r>
            <a:r>
              <a:rPr lang="ru-RU" altLang="ru-RU" sz="2800" dirty="0" smtClean="0"/>
              <a:t>, то это означает, что если бы исследователи повторяли извлечение выборок, то в 95% случаев значение попадало бы в этот интервал. </a:t>
            </a:r>
          </a:p>
          <a:p>
            <a:r>
              <a:rPr lang="ru-RU" altLang="ru-RU" sz="2800" dirty="0" smtClean="0"/>
              <a:t>Реально – имеем одну выборку =</a:t>
            </a:r>
            <a:r>
              <a:rPr lang="en-US" altLang="ru-RU" sz="2800" dirty="0" smtClean="0"/>
              <a:t>&gt; </a:t>
            </a:r>
            <a:r>
              <a:rPr lang="ru-RU" altLang="ru-RU" sz="2800" dirty="0" smtClean="0"/>
              <a:t>есть вероятность ошибки. Эту вероятность, равную 1-</a:t>
            </a:r>
            <a:r>
              <a:rPr lang="en-US" altLang="ru-RU" sz="2800" dirty="0" smtClean="0"/>
              <a:t>Q </a:t>
            </a:r>
            <a:r>
              <a:rPr lang="ru-RU" altLang="ru-RU" sz="2800" dirty="0" smtClean="0"/>
              <a:t>, называют </a:t>
            </a:r>
            <a:r>
              <a:rPr lang="ru-RU" altLang="ru-RU" sz="2800" i="1" dirty="0">
                <a:solidFill>
                  <a:srgbClr val="FF6600"/>
                </a:solidFill>
              </a:rPr>
              <a:t>статистической значимостью</a:t>
            </a:r>
            <a:r>
              <a:rPr lang="ru-RU" altLang="ru-RU" sz="2800" dirty="0" smtClean="0"/>
              <a:t>. </a:t>
            </a:r>
          </a:p>
          <a:p>
            <a:r>
              <a:rPr lang="ru-RU" altLang="ru-RU" sz="2800" dirty="0" smtClean="0"/>
              <a:t>Математики специальным образом строят доверительные интервалы для различных параметров.</a:t>
            </a:r>
          </a:p>
          <a:p>
            <a:endParaRPr lang="ru-RU" dirty="0"/>
          </a:p>
        </p:txBody>
      </p:sp>
    </p:spTree>
    <p:extLst>
      <p:ext uri="{BB962C8B-B14F-4D97-AF65-F5344CB8AC3E}">
        <p14:creationId xmlns:p14="http://schemas.microsoft.com/office/powerpoint/2010/main" val="702547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818</TotalTime>
  <Words>1759</Words>
  <Application>Microsoft Office PowerPoint</Application>
  <PresentationFormat>Широкоэкранный</PresentationFormat>
  <Paragraphs>137</Paragraphs>
  <Slides>31</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31</vt:i4>
      </vt:variant>
    </vt:vector>
  </HeadingPairs>
  <TitlesOfParts>
    <vt:vector size="36" baseType="lpstr">
      <vt:lpstr>Arial</vt:lpstr>
      <vt:lpstr>Calibri</vt:lpstr>
      <vt:lpstr>Calibri Light</vt:lpstr>
      <vt:lpstr>Тема Office</vt:lpstr>
      <vt:lpstr>Диаграмма</vt:lpstr>
      <vt:lpstr>Четвёртая лекция</vt:lpstr>
      <vt:lpstr>Соответствие теоретического и эмпирического распределений.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СТАТИСТИЧЕСКАЯ ПРОВЕРКА СТАТИСТИЧЕСКИХ ГИПОТЕЗ </vt:lpstr>
      <vt:lpstr>Статистическая гипотеза. Нулевая и конкурирующая, простая и сложная гипотезы </vt:lpstr>
      <vt:lpstr>Статистическая гипотеза. Нулевая и конкурирующая, простая и сложная гипотезы</vt:lpstr>
      <vt:lpstr>Статистическая гипотеза. Нулевая и конкурирующая, простая и сложная гипотезы</vt:lpstr>
      <vt:lpstr>Ошибки первого и второго рода </vt:lpstr>
      <vt:lpstr>Ошибки первого и второго рода</vt:lpstr>
      <vt:lpstr>Статистический критерий проверки нулевой гипотезы. Наблюдаемое значение критерия </vt:lpstr>
      <vt:lpstr>Статистический критерий проверки нулевой гипотезы. Наблюдаемое значение критерия</vt:lpstr>
      <vt:lpstr>Критическая область. Область принятия гипотезы. Критические точки </vt:lpstr>
      <vt:lpstr>Критическая область. Область принятия гипотезы. Критические точки</vt:lpstr>
      <vt:lpstr>Презентация PowerPoint</vt:lpstr>
      <vt:lpstr>Логика проверки гипотез</vt:lpstr>
      <vt:lpstr>Логика проверки гипотез</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Критическая область. Область принятия гипотезы. Критические точки</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Четвёртая лекция</dc:title>
  <dc:creator>Art</dc:creator>
  <cp:lastModifiedBy>Art</cp:lastModifiedBy>
  <cp:revision>22</cp:revision>
  <dcterms:created xsi:type="dcterms:W3CDTF">2014-10-12T14:55:42Z</dcterms:created>
  <dcterms:modified xsi:type="dcterms:W3CDTF">2015-10-26T03:46:32Z</dcterms:modified>
</cp:coreProperties>
</file>