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59" r:id="rId9"/>
    <p:sldId id="260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09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11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9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98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7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57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8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53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68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50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5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62C8D-9EC0-4DC5-B3C6-F330BE3BC103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C8E70-57E2-4F2E-9E7C-E8311524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83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3%D0%B8%D0%BB%D1%8C%D1%8F%D0%BC_%D0%A1%D0%B8%D0%BB%D0%B8_%D0%93%D0%BE%D1%81%D1%81%D0%B5%D1%82" TargetMode="External"/><Relationship Id="rId2" Type="http://schemas.openxmlformats.org/officeDocument/2006/relationships/hyperlink" Target="https://ru.wikipedia.org/wiki/%D0%A2%D0%B5%D0%BE%D1%80%D0%B8%D1%8F_%D0%B2%D0%B5%D1%80%D0%BE%D1%8F%D1%82%D0%BD%D0%BE%D1%81%D1%82%D0%B5%D0%B9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0%D1%81%D0%BF%D1%80%D0%B5%D0%B4%D0%B5%D0%BB%D0%B5%D0%BD%D0%B8%D0%B5_%D0%A4%D0%B8%D1%88%D0%B5%D1%80%D0%B0" TargetMode="External"/><Relationship Id="rId2" Type="http://schemas.openxmlformats.org/officeDocument/2006/relationships/hyperlink" Target="https://ru.wikipedia.org/wiki/%D0%A1%D1%85%D0%BE%D0%B4%D0%B8%D0%BC%D0%BE%D1%81%D1%82%D1%8C_%D0%BF%D0%BE_%D1%80%D0%B0%D1%81%D0%BF%D1%80%D0%B5%D0%B4%D0%B5%D0%BB%D0%B5%D0%BD%D0%B8%D1%8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1%8B%D0%B1%D0%BE%D1%80%D0%BA%D0%B0" TargetMode="External"/><Relationship Id="rId2" Type="http://schemas.openxmlformats.org/officeDocument/2006/relationships/hyperlink" Target="https://ru.wikipedia.org/wiki/%D0%9C%D0%B0%D1%82%D0%B5%D0%BC%D0%B0%D1%82%D0%B8%D1%87%D0%B5%D1%81%D0%BA%D0%BE%D0%B5_%D0%BE%D0%B6%D0%B8%D0%B4%D0%B0%D0%BD%D0%B8%D0%B5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Т-критерий сравнения средних в двух группах данных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Глава 12 </a:t>
            </a:r>
            <a:r>
              <a:rPr lang="en-US" dirty="0" err="1" smtClean="0"/>
              <a:t>statistica_Book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Гельман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873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2648" y="530352"/>
            <a:ext cx="109453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Для оценки достоверности по критерию Стьюдента принимается нулевая гипотеза, что выборки взяты из одной совокупности (из совокупностей, имеющих одно среднее), средние равны. Вычисляется вероятность того, что события случайны. В </a:t>
            </a:r>
            <a:r>
              <a:rPr lang="en-US" sz="2800" dirty="0" smtClean="0"/>
              <a:t>Excel</a:t>
            </a:r>
            <a:r>
              <a:rPr lang="ru-RU" sz="2800" dirty="0" smtClean="0"/>
              <a:t> для оценки достоверности различий используется функция </a:t>
            </a:r>
            <a:r>
              <a:rPr lang="en-US" sz="2800" dirty="0" smtClean="0"/>
              <a:t>TTECT</a:t>
            </a:r>
            <a:r>
              <a:rPr lang="ru-RU" sz="2800" dirty="0" smtClean="0"/>
              <a:t>, а также Анализ данных.</a:t>
            </a:r>
          </a:p>
          <a:p>
            <a:r>
              <a:rPr lang="ru-RU" sz="2800" dirty="0" smtClean="0"/>
              <a:t>Необходимо ввести данные. Это два массива чисел, хвосты (обычно 2), тип теста.</a:t>
            </a:r>
          </a:p>
          <a:p>
            <a:r>
              <a:rPr lang="ru-RU" sz="2800" b="1" u="sng" dirty="0" smtClean="0"/>
              <a:t>Тип. </a:t>
            </a:r>
            <a:r>
              <a:rPr lang="ru-RU" sz="2800" dirty="0" smtClean="0"/>
              <a:t>Если данные второго массива связаны  (</a:t>
            </a:r>
            <a:r>
              <a:rPr lang="ru-RU" sz="2800" dirty="0" smtClean="0"/>
              <a:t>воздействие: </a:t>
            </a:r>
            <a:r>
              <a:rPr lang="ru-RU" sz="2800" dirty="0" smtClean="0"/>
              <a:t>методика, время, связанность) с первым, то это парные (зависимые) данные. Если выборки представляют никак не связаны, то говорят, что они независимы (</a:t>
            </a:r>
            <a:r>
              <a:rPr lang="ru-RU" sz="2800" dirty="0" err="1" smtClean="0"/>
              <a:t>двухвыборочный</a:t>
            </a:r>
            <a:r>
              <a:rPr lang="ru-RU" sz="2800" dirty="0" smtClean="0"/>
              <a:t> тест).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36899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2336" y="310896"/>
            <a:ext cx="114757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30, 30, 40, 50, 60</a:t>
            </a:r>
          </a:p>
          <a:p>
            <a:r>
              <a:rPr lang="ru-RU" sz="2800" dirty="0" smtClean="0"/>
              <a:t>10, 20, 30, 40, 50</a:t>
            </a:r>
          </a:p>
          <a:p>
            <a:endParaRPr lang="ru-RU" sz="2800" dirty="0"/>
          </a:p>
          <a:p>
            <a:r>
              <a:rPr lang="ru-RU" sz="2800" dirty="0" smtClean="0"/>
              <a:t>Пример из </a:t>
            </a:r>
            <a:r>
              <a:rPr lang="ru-RU" sz="2800" dirty="0" err="1" smtClean="0"/>
              <a:t>Гельмана</a:t>
            </a:r>
            <a:r>
              <a:rPr lang="ru-RU" sz="2800" dirty="0" smtClean="0"/>
              <a:t> (случайные студенты; студенты до и после буфета)</a:t>
            </a:r>
          </a:p>
          <a:p>
            <a:r>
              <a:rPr lang="ru-RU" sz="2800" b="1" u="sng" dirty="0" smtClean="0"/>
              <a:t>Интерпретация.</a:t>
            </a:r>
          </a:p>
          <a:p>
            <a:r>
              <a:rPr lang="ru-RU" sz="2800" dirty="0" smtClean="0"/>
              <a:t>Если считаем, что это случайные студенты (независимые выборки), то значение функции получится 0,228.</a:t>
            </a:r>
          </a:p>
          <a:p>
            <a:r>
              <a:rPr lang="ru-RU" sz="2800" dirty="0" smtClean="0"/>
              <a:t>Поскольку это величина (вероятности случайного появления анализируемых выборок) больше уровня значимости 0.05, то гипотезу нельзя отвергнуть. Т.е. средние выборок не отличаются достоверно.</a:t>
            </a:r>
          </a:p>
          <a:p>
            <a:endParaRPr lang="ru-RU" sz="2800" dirty="0" smtClean="0"/>
          </a:p>
          <a:p>
            <a:r>
              <a:rPr lang="ru-RU" sz="2800" dirty="0" smtClean="0"/>
              <a:t>Если считаем, что это одни и те же студенты ДО и ПОСЛЕ буфета, то значения будет 0,004. Значит, нулевая гипотеза отвергается. Различия между выборками </a:t>
            </a:r>
            <a:r>
              <a:rPr lang="ru-RU" sz="2800" smtClean="0"/>
              <a:t>не случайны.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0417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3920" y="557784"/>
            <a:ext cx="106192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Анализ данных начинается с группировки и вычисления описательных статистик в группах, например, вычисления средних и стандартных отклонений.</a:t>
            </a:r>
          </a:p>
          <a:p>
            <a:r>
              <a:rPr lang="ru-RU" sz="2800" dirty="0"/>
              <a:t>Если у вас имеется две группы данных, то естественно </a:t>
            </a:r>
            <a:r>
              <a:rPr lang="ru-RU" sz="2800" u="sng" dirty="0"/>
              <a:t>сравнить средние в этих группах</a:t>
            </a:r>
            <a:r>
              <a:rPr lang="ru-RU" sz="2800" dirty="0"/>
              <a:t>. Такого рода задачи во множестве возникают на практике, например, </a:t>
            </a:r>
            <a:r>
              <a:rPr lang="ru-RU" sz="2800" dirty="0" smtClean="0"/>
              <a:t>можно сравнить </a:t>
            </a:r>
            <a:r>
              <a:rPr lang="ru-RU" sz="2800" dirty="0"/>
              <a:t>средний доход двух групп людей: имеющих высшее образование и не имеющих высшего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751640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0976" y="640080"/>
            <a:ext cx="106801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 </a:t>
            </a:r>
            <a:r>
              <a:rPr lang="ru-RU" sz="2800" dirty="0" smtClean="0"/>
              <a:t>Рассмотрим случаи, когда переменные измерены в </a:t>
            </a:r>
            <a:r>
              <a:rPr lang="ru-RU" sz="2800" u="sng" dirty="0" smtClean="0"/>
              <a:t> непрерывной шкале </a:t>
            </a:r>
            <a:r>
              <a:rPr lang="ru-RU" sz="2800" dirty="0" smtClean="0"/>
              <a:t>. Такими </a:t>
            </a:r>
            <a:r>
              <a:rPr lang="ru-RU" sz="2800" dirty="0"/>
              <a:t>переменными являются, например, доход или артериальное давление. </a:t>
            </a:r>
            <a:endParaRPr lang="ru-RU" sz="2800" dirty="0" smtClean="0"/>
          </a:p>
          <a:p>
            <a:r>
              <a:rPr lang="ru-RU" sz="2800" dirty="0" smtClean="0"/>
              <a:t>Переменные</a:t>
            </a:r>
            <a:r>
              <a:rPr lang="ru-RU" sz="2800" dirty="0"/>
              <a:t>, измеренные в бедных шкалах, исследуются с помощью специальных методов. </a:t>
            </a:r>
            <a:r>
              <a:rPr lang="ru-RU" sz="1400" dirty="0"/>
              <a:t>В частности, категориальные переменные исследуются с помощью таблиц сопряженности (см. главу Анализ и построение таблиц).</a:t>
            </a:r>
            <a:r>
              <a:rPr lang="ru-RU" sz="2800" dirty="0"/>
              <a:t> Переменные, измеренные в </a:t>
            </a:r>
            <a:r>
              <a:rPr lang="ru-RU" sz="2800" u="sng" dirty="0"/>
              <a:t>порядковых шкалах</a:t>
            </a:r>
            <a:r>
              <a:rPr lang="ru-RU" sz="2800" dirty="0"/>
              <a:t>, исследуются методами </a:t>
            </a:r>
            <a:r>
              <a:rPr lang="ru-RU" sz="2800" u="sng" dirty="0"/>
              <a:t>непараметрической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168566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0352" y="530352"/>
            <a:ext cx="105796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Рассмотрим типичную </a:t>
            </a:r>
            <a:r>
              <a:rPr lang="ru-RU" sz="2800" dirty="0" smtClean="0"/>
              <a:t>задачу. Вы предлагаете ввести новую методику обучения. Пробуете (проводите) её на одной группе учащихся, вторая учится по традиционной. После эксперимента, проводим диктант (контроль) в обеих группах  и считаем число ошибок ( неправильных ответов в примерах, время, затраченное на работу и т.д.)</a:t>
            </a:r>
          </a:p>
          <a:p>
            <a:r>
              <a:rPr lang="ru-RU" sz="2800" dirty="0"/>
              <a:t>Таким образом, получили два столбца (две группы) цифр: </a:t>
            </a:r>
            <a:r>
              <a:rPr lang="ru-RU" sz="2800" dirty="0" smtClean="0"/>
              <a:t>количество ошибок учеников первой (экспериментальной) и второй группы. </a:t>
            </a:r>
          </a:p>
        </p:txBody>
      </p:sp>
    </p:spTree>
    <p:extLst>
      <p:ext uri="{BB962C8B-B14F-4D97-AF65-F5344CB8AC3E}">
        <p14:creationId xmlns:p14="http://schemas.microsoft.com/office/powerpoint/2010/main" val="2475167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16312" cy="10979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Как разумно сравнить эти группы?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0624" y="914082"/>
            <a:ext cx="1080820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Очевидный подход состоит в том, чтобы сравнить описательные статистики, например, средние двух групп. </a:t>
            </a:r>
            <a:r>
              <a:rPr lang="ru-RU" sz="2400" dirty="0"/>
              <a:t>Конечно, можно было бы сравнивать медианы или другие описательные статистики, но естественно начать со сравнения средних значений. </a:t>
            </a:r>
            <a:endParaRPr lang="ru-RU" sz="2400" dirty="0" smtClean="0"/>
          </a:p>
          <a:p>
            <a:r>
              <a:rPr lang="ru-RU" sz="2800" dirty="0" smtClean="0"/>
              <a:t>Итак</a:t>
            </a:r>
            <a:r>
              <a:rPr lang="ru-RU" sz="2800" dirty="0"/>
              <a:t>, </a:t>
            </a:r>
            <a:r>
              <a:rPr lang="ru-RU" sz="2800" dirty="0" smtClean="0"/>
              <a:t>имеем два </a:t>
            </a:r>
            <a:r>
              <a:rPr lang="ru-RU" sz="2800" dirty="0"/>
              <a:t>средних: среднее для первой группы и среднее для второй группы.</a:t>
            </a:r>
          </a:p>
          <a:p>
            <a:r>
              <a:rPr lang="ru-RU" sz="2800" dirty="0"/>
              <a:t>Можно формально вычесть одно среднее из другого и по величине разности сделать вывод о наличии эффекта. Однако целесообразно </a:t>
            </a:r>
            <a:r>
              <a:rPr lang="ru-RU" sz="2800" u="sng" dirty="0"/>
              <a:t>принять во внимание разброс данных относительно средних</a:t>
            </a:r>
            <a:r>
              <a:rPr lang="ru-RU" sz="2800" dirty="0"/>
              <a:t>, то есть </a:t>
            </a:r>
            <a:r>
              <a:rPr lang="ru-RU" sz="2800" dirty="0" smtClean="0"/>
              <a:t>вариацию. </a:t>
            </a:r>
          </a:p>
          <a:p>
            <a:r>
              <a:rPr lang="ru-RU" sz="2800" dirty="0" smtClean="0"/>
              <a:t>Первое</a:t>
            </a:r>
            <a:r>
              <a:rPr lang="ru-RU" sz="2800" dirty="0"/>
              <a:t>, что приходит в голову, — подходящим образом нормировать разность средних двух выборок (групп данных), поделив ее, например, на стандартное отклонение (корень квадратный из вариации).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108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1792" y="676656"/>
            <a:ext cx="1120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Именно так и рассуждал В. </a:t>
            </a:r>
            <a:r>
              <a:rPr lang="ru-RU" sz="2800" dirty="0" err="1"/>
              <a:t>Госсет</a:t>
            </a:r>
            <a:r>
              <a:rPr lang="ru-RU" sz="2800" dirty="0"/>
              <a:t> — английский статистик, известный под псевдонимом Стьюдент, придумавший t-критерий для сравнения средних двух выборок</a:t>
            </a:r>
            <a:r>
              <a:rPr lang="ru-RU" sz="2800" dirty="0" smtClean="0"/>
              <a:t>.</a:t>
            </a:r>
          </a:p>
          <a:p>
            <a:r>
              <a:rPr lang="ru-RU" sz="2800" dirty="0"/>
              <a:t>Допустим, мы проверяем гипотезу о том, что </a:t>
            </a:r>
            <a:r>
              <a:rPr lang="ru-RU" sz="2800" dirty="0" smtClean="0"/>
              <a:t>методика неэффективна, </a:t>
            </a:r>
            <a:r>
              <a:rPr lang="ru-RU" sz="2800" dirty="0"/>
              <a:t>иными словами, средние в двух группах равны. Этому положению соответствует альтернатива</a:t>
            </a:r>
            <a:r>
              <a:rPr lang="ru-RU" sz="2800" dirty="0" smtClean="0"/>
              <a:t>, согласно которой средние не равны.</a:t>
            </a:r>
            <a:r>
              <a:rPr lang="ru-RU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02197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5176" y="329184"/>
            <a:ext cx="1150315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Распределение Стьюдента</a:t>
            </a:r>
          </a:p>
          <a:p>
            <a:r>
              <a:rPr lang="ru-RU" sz="2800" b="1" dirty="0" err="1"/>
              <a:t>Распределе́ние</a:t>
            </a:r>
            <a:r>
              <a:rPr lang="ru-RU" sz="2800" b="1" dirty="0"/>
              <a:t> </a:t>
            </a:r>
            <a:r>
              <a:rPr lang="ru-RU" sz="2800" b="1" dirty="0" err="1"/>
              <a:t>Стью́дента</a:t>
            </a:r>
            <a:r>
              <a:rPr lang="ru-RU" sz="2800" dirty="0"/>
              <a:t> в </a:t>
            </a:r>
            <a:r>
              <a:rPr lang="ru-RU" sz="2800" dirty="0">
                <a:hlinkClick r:id="rId2" tooltip="Теория вероятностей"/>
              </a:rPr>
              <a:t>теории вероятностей</a:t>
            </a:r>
            <a:r>
              <a:rPr lang="ru-RU" sz="2800" dirty="0"/>
              <a:t> — это однопараметрическое семейство </a:t>
            </a:r>
            <a:r>
              <a:rPr lang="ru-RU" sz="2800" dirty="0" smtClean="0"/>
              <a:t>непрерывных </a:t>
            </a:r>
            <a:r>
              <a:rPr lang="ru-RU" sz="2800" dirty="0"/>
              <a:t>распределений. Названо в честь </a:t>
            </a:r>
            <a:r>
              <a:rPr lang="ru-RU" sz="2800" dirty="0">
                <a:hlinkClick r:id="rId3" tooltip="Уильям Сили Госсет"/>
              </a:rPr>
              <a:t>Уильяма </a:t>
            </a:r>
            <a:r>
              <a:rPr lang="ru-RU" sz="2800" dirty="0" smtClean="0">
                <a:hlinkClick r:id="rId3" tooltip="Уильям Сили Госсет"/>
              </a:rPr>
              <a:t> </a:t>
            </a:r>
            <a:r>
              <a:rPr lang="ru-RU" sz="2800" dirty="0" err="1">
                <a:hlinkClick r:id="rId3" tooltip="Уильям Сили Госсет"/>
              </a:rPr>
              <a:t>Госсета</a:t>
            </a:r>
            <a:r>
              <a:rPr lang="ru-RU" sz="2800" dirty="0"/>
              <a:t>, который первым опубликовал работы, посвящённые распределению, под псевдонимом «Стьюдент».</a:t>
            </a:r>
          </a:p>
          <a:p>
            <a:endParaRPr lang="ru-RU" dirty="0"/>
          </a:p>
        </p:txBody>
      </p:sp>
      <p:pic>
        <p:nvPicPr>
          <p:cNvPr id="2050" name="Picture 2" descr="https://upload.wikimedia.org/wikipedia/commons/c/cf/Student_densite_bes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67" y="3356991"/>
            <a:ext cx="5120513" cy="3162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 distributionCDF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156" y="3406057"/>
            <a:ext cx="3835908" cy="326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2883283"/>
            <a:ext cx="4187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Плотность вероятности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85432" y="3005947"/>
            <a:ext cx="3813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Функция распределения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71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8096" y="374904"/>
            <a:ext cx="98938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Связь с другими распределениями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9536" y="1572768"/>
            <a:ext cx="5888736" cy="4096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8328" y="436460"/>
            <a:ext cx="109728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Распределение Стьюдента 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Сходимость по распределению"/>
              </a:rPr>
              <a:t>сходится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к стандартному нормальному при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→∞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Пусть дана последовательность случайных величин 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{</a:t>
            </a:r>
            <a:r>
              <a:rPr kumimoji="0" lang="ru-RU" alt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tn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}∞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=1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где </a:t>
            </a:r>
            <a:r>
              <a:rPr kumimoji="0" lang="ru-RU" alt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tn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∼t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(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),</a:t>
            </a:r>
            <a:r>
              <a:rPr kumimoji="0" lang="ru-RU" alt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n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∈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AMS"/>
              </a:rPr>
              <a:t>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Тогда: </a:t>
            </a:r>
            <a:r>
              <a:rPr kumimoji="0" lang="ru-RU" alt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tn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→N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(0,1)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по распределению при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→∞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Квадрат случайной величины, имеющей распределение Стьюдента, имеет 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Распределение Фишера"/>
              </a:rPr>
              <a:t>распределение Фишера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Пусть </a:t>
            </a:r>
            <a:r>
              <a:rPr kumimoji="0" lang="ru-RU" alt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t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∼t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(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)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Тогда: 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2∼F(1,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th"/>
              </a:rPr>
              <a:t>n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/>
              </a:rPr>
              <a:t>)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188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1560" y="795528"/>
            <a:ext cx="5650992" cy="4005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9184" y="1183131"/>
            <a:ext cx="1186281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Применение распределения Стьюдента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Распределение Стьюдента используется в статистике для точечного оценивания, построения доверительных интервалов и тестирования гипотез, касающихся неизвестного 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Математическое ожидание"/>
              </a:rPr>
              <a:t>среднего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статистической 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Выборка"/>
              </a:rPr>
              <a:t>выборки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из нормального распределения</a:t>
            </a:r>
            <a:r>
              <a:rPr kumimoji="0" lang="ru-RU" altLang="ru-RU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3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662</Words>
  <Application>Microsoft Office PowerPoint</Application>
  <PresentationFormat>Широкоэкранный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MathJax_AMS</vt:lpstr>
      <vt:lpstr>MathJax_Main</vt:lpstr>
      <vt:lpstr>MathJax_Math</vt:lpstr>
      <vt:lpstr>Тема Office</vt:lpstr>
      <vt:lpstr>Т-критерий сравнения средних в двух группах данных</vt:lpstr>
      <vt:lpstr>Презентация PowerPoint</vt:lpstr>
      <vt:lpstr>Презентация PowerPoint</vt:lpstr>
      <vt:lpstr>Презентация PowerPoint</vt:lpstr>
      <vt:lpstr>Как разумно сравнить эти группы?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Т-критерий сравнения средних в двух группах данных</dc:title>
  <dc:creator>Art</dc:creator>
  <cp:lastModifiedBy>Art</cp:lastModifiedBy>
  <cp:revision>8</cp:revision>
  <dcterms:created xsi:type="dcterms:W3CDTF">2015-04-14T03:48:26Z</dcterms:created>
  <dcterms:modified xsi:type="dcterms:W3CDTF">2015-04-14T05:10:54Z</dcterms:modified>
</cp:coreProperties>
</file>