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2" autoAdjust="0"/>
    <p:restoredTop sz="94660"/>
  </p:normalViewPr>
  <p:slideViewPr>
    <p:cSldViewPr snapToGrid="0">
      <p:cViewPr varScale="1">
        <p:scale>
          <a:sx n="39" d="100"/>
          <a:sy n="39" d="100"/>
        </p:scale>
        <p:origin x="77" y="10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92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97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30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458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2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500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023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29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53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61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88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DBE45-0258-494E-9BFD-1C507372F1F5}" type="datetimeFigureOut">
              <a:rPr lang="ru-RU" smtClean="0"/>
              <a:t>08.01.2015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04957-6EDC-4E88-A4CA-3B665EFA861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78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Основная задача статистики. Выборочный метод.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87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B9B5FC-808F-4A2F-9C9C-5FB010F11D81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ru-RU" altLang="ru-RU" sz="3200">
                <a:solidFill>
                  <a:schemeClr val="hlink"/>
                </a:solidFill>
              </a:rPr>
              <a:t>Задачи математической статистики.</a:t>
            </a:r>
            <a:br>
              <a:rPr lang="ru-RU" altLang="ru-RU" sz="3200">
                <a:solidFill>
                  <a:schemeClr val="hlink"/>
                </a:solidFill>
              </a:rPr>
            </a:br>
            <a:endParaRPr lang="ru-RU" altLang="ru-RU" sz="3200">
              <a:solidFill>
                <a:schemeClr val="hlink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1" y="981076"/>
            <a:ext cx="8291513" cy="5184775"/>
          </a:xfrm>
        </p:spPr>
        <p:txBody>
          <a:bodyPr/>
          <a:lstStyle/>
          <a:p>
            <a:pPr eaLnBrk="1" hangingPunct="1"/>
            <a:r>
              <a:rPr lang="ru-RU" altLang="ru-RU" smtClean="0">
                <a:solidFill>
                  <a:srgbClr val="CC3399"/>
                </a:solidFill>
              </a:rPr>
              <a:t>В теории вероятностей</a:t>
            </a:r>
            <a:r>
              <a:rPr lang="ru-RU" altLang="ru-RU" smtClean="0"/>
              <a:t> определяются вероятности тех или иных событий, функции распределения (вынуть белый шар;  восемь книг будут без дефекта и т.д.)</a:t>
            </a:r>
          </a:p>
          <a:p>
            <a:pPr eaLnBrk="1" hangingPunct="1"/>
            <a:r>
              <a:rPr lang="ru-RU" altLang="ru-RU" smtClean="0">
                <a:solidFill>
                  <a:srgbClr val="CC3399"/>
                </a:solidFill>
              </a:rPr>
              <a:t>Математическая статистика</a:t>
            </a:r>
            <a:r>
              <a:rPr lang="ru-RU" altLang="ru-RU" smtClean="0"/>
              <a:t> разрабатывает методы, позволяющие по результатам испытаний делать определённые выводы (</a:t>
            </a:r>
            <a:r>
              <a:rPr lang="ru-RU" altLang="ru-RU" sz="3600" i="1" u="sng"/>
              <a:t>решает обратные задачи</a:t>
            </a:r>
            <a:r>
              <a:rPr lang="ru-RU" altLang="ru-RU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2905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2811352-7505-4B86-8541-0C72999E1D83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/>
              <a:t>Рассмотрим, например , </a:t>
            </a:r>
            <a:r>
              <a:rPr lang="ru-RU" altLang="ru-RU" sz="3200" b="1"/>
              <a:t>обратную задачу (для шаров в урне)</a:t>
            </a:r>
            <a:r>
              <a:rPr lang="ru-RU" altLang="ru-RU" sz="3200"/>
              <a:t>.</a:t>
            </a:r>
            <a:r>
              <a:rPr lang="ru-RU" altLang="ru-RU" sz="4000"/>
              <a:t> 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Пусть известно, что в урне сто шаров, часть из которых белые, а часть - красные. Надо </a:t>
            </a:r>
            <a:r>
              <a:rPr lang="ru-RU" altLang="ru-RU" b="1" smtClean="0"/>
              <a:t>узнать, сколько тех и других</a:t>
            </a:r>
            <a:r>
              <a:rPr lang="ru-RU" altLang="ru-RU" smtClean="0"/>
              <a:t>. Для этого разрешается вынимать из  урны по одному шару, фиксировать его цвет и возвращать обратно, </a:t>
            </a:r>
            <a:r>
              <a:rPr lang="ru-RU" altLang="ru-RU" sz="2400"/>
              <a:t>каждый раз тщательно перемешивая содержимое урны.</a:t>
            </a:r>
          </a:p>
        </p:txBody>
      </p:sp>
    </p:spTree>
    <p:extLst>
      <p:ext uri="{BB962C8B-B14F-4D97-AF65-F5344CB8AC3E}">
        <p14:creationId xmlns:p14="http://schemas.microsoft.com/office/powerpoint/2010/main" val="289754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2CED07B-2957-4B92-B153-DB654918815D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47851" y="188914"/>
            <a:ext cx="8640763" cy="6480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Как, зная </a:t>
            </a:r>
            <a:r>
              <a:rPr lang="ru-RU" altLang="ru-RU" b="1" smtClean="0"/>
              <a:t>число</a:t>
            </a:r>
            <a:r>
              <a:rPr lang="ru-RU" altLang="ru-RU" smtClean="0"/>
              <a:t> экспериментов (вынимаем шар) и соответствующую </a:t>
            </a:r>
            <a:r>
              <a:rPr lang="ru-RU" altLang="ru-RU" b="1" smtClean="0"/>
              <a:t>частоту</a:t>
            </a:r>
            <a:r>
              <a:rPr lang="ru-RU" altLang="ru-RU" smtClean="0"/>
              <a:t> появления белого шара, найти число белых шаров в урне и </a:t>
            </a:r>
            <a:r>
              <a:rPr lang="ru-RU" altLang="ru-RU" b="1" smtClean="0"/>
              <a:t>определить надежность</a:t>
            </a:r>
            <a:r>
              <a:rPr lang="ru-RU" altLang="ru-RU" smtClean="0"/>
              <a:t> полученного результата?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i="1" smtClean="0"/>
              <a:t>Пример.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Исследуется уровень религиозности.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mtClean="0"/>
              <a:t>Для этого из общего их числа (12000 человек), случайным образом была отобрана 1000 респондентов. Пусть сорок из них ответили положительно =</a:t>
            </a:r>
            <a:r>
              <a:rPr lang="en-US" altLang="ru-RU" smtClean="0"/>
              <a:t>&gt;</a:t>
            </a:r>
            <a:r>
              <a:rPr lang="ru-RU" altLang="ru-RU" smtClean="0"/>
              <a:t>скорее всего 12000 *40/1000 , т.е. 480 человек посещает церковные службы.    </a:t>
            </a:r>
          </a:p>
        </p:txBody>
      </p:sp>
    </p:spTree>
    <p:extLst>
      <p:ext uri="{BB962C8B-B14F-4D97-AF65-F5344CB8AC3E}">
        <p14:creationId xmlns:p14="http://schemas.microsoft.com/office/powerpoint/2010/main" val="400125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BD0E62-13EC-480C-B092-7C4117DB1BFA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63751" y="333376"/>
            <a:ext cx="7993063" cy="6048375"/>
          </a:xfrm>
        </p:spPr>
        <p:txBody>
          <a:bodyPr/>
          <a:lstStyle/>
          <a:p>
            <a:pPr eaLnBrk="1" hangingPunct="1"/>
            <a:r>
              <a:rPr lang="ru-RU" altLang="ru-RU" smtClean="0"/>
              <a:t>Но какова </a:t>
            </a:r>
            <a:r>
              <a:rPr lang="ru-RU" altLang="ru-RU" smtClean="0">
                <a:solidFill>
                  <a:srgbClr val="CC00CC"/>
                </a:solidFill>
              </a:rPr>
              <a:t>надежность</a:t>
            </a:r>
            <a:r>
              <a:rPr lang="ru-RU" altLang="ru-RU" smtClean="0"/>
              <a:t> этого результата? Может быть, было бы надежнее считать, что их число </a:t>
            </a:r>
            <a:r>
              <a:rPr lang="ru-RU" altLang="ru-RU" b="1" smtClean="0"/>
              <a:t>заключено между 430 и 530</a:t>
            </a:r>
            <a:r>
              <a:rPr lang="ru-RU" altLang="ru-RU" smtClean="0"/>
              <a:t>? Как при таком расширении границ будет меняться надежность оценки и что вообще означает эта надежность, в каких единицах выражается?</a:t>
            </a:r>
            <a:endParaRPr lang="en-US" altLang="ru-RU" smtClean="0"/>
          </a:p>
          <a:p>
            <a:pPr eaLnBrk="1" hangingPunct="1">
              <a:buFontTx/>
              <a:buNone/>
            </a:pPr>
            <a:r>
              <a:rPr lang="en-US" altLang="ru-RU" smtClean="0"/>
              <a:t>=&gt;</a:t>
            </a:r>
            <a:r>
              <a:rPr lang="ru-RU" altLang="ru-RU" smtClean="0"/>
              <a:t>статистика  уточняет многие понятия и решает соответствующие задачи.</a:t>
            </a:r>
          </a:p>
        </p:txBody>
      </p:sp>
    </p:spTree>
    <p:extLst>
      <p:ext uri="{BB962C8B-B14F-4D97-AF65-F5344CB8AC3E}">
        <p14:creationId xmlns:p14="http://schemas.microsoft.com/office/powerpoint/2010/main" val="3698866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DA219C-85AC-44C1-8B30-DE3DCD97C80C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/>
              <a:t>Выборочный метод</a:t>
            </a:r>
            <a:br>
              <a:rPr lang="ru-RU" altLang="ru-RU" sz="4000"/>
            </a:br>
            <a:endParaRPr lang="ru-RU" altLang="ru-RU" sz="4000"/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052513"/>
            <a:ext cx="8928100" cy="5472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/>
              <a:t>По охвату статистической совокупности исследование может быть </a:t>
            </a:r>
            <a:r>
              <a:rPr lang="ru-RU" altLang="ru-RU" smtClean="0"/>
              <a:t>сплошное или не сплошное</a:t>
            </a:r>
            <a:r>
              <a:rPr lang="ru-RU" altLang="ru-RU"/>
              <a:t>. Множество всех единиц наблюдения, охватываемых таким сплошным наблюдением, называется </a:t>
            </a:r>
            <a:r>
              <a:rPr lang="ru-RU" altLang="ru-RU">
                <a:solidFill>
                  <a:srgbClr val="FF6600"/>
                </a:solidFill>
              </a:rPr>
              <a:t>Генеральной совокупностью</a:t>
            </a:r>
            <a:r>
              <a:rPr lang="ru-RU" altLang="ru-RU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Основным методом не сплошного наблюдения является </a:t>
            </a:r>
            <a:r>
              <a:rPr lang="ru-RU" altLang="ru-RU">
                <a:solidFill>
                  <a:srgbClr val="FF6600"/>
                </a:solidFill>
              </a:rPr>
              <a:t>выборочный метод</a:t>
            </a:r>
            <a:r>
              <a:rPr lang="ru-RU" altLang="ru-RU"/>
              <a:t>. Если интересующая нас совокупность слишком многочисленна, либо ее элементы малодоступны, а также если имеются другие причины (</a:t>
            </a:r>
            <a:r>
              <a:rPr lang="ru-RU" altLang="ru-RU" sz="2400"/>
              <a:t>организационные, финансовые, физические и т. п</a:t>
            </a:r>
            <a:r>
              <a:rPr lang="ru-RU" altLang="ru-RU"/>
              <a:t>.), не позволяющие изучать сразу все ее элементы, прибегают к изучению какой-то </a:t>
            </a:r>
            <a:r>
              <a:rPr lang="ru-RU" altLang="ru-RU" b="1"/>
              <a:t>части</a:t>
            </a:r>
            <a:r>
              <a:rPr lang="ru-RU" altLang="ru-RU"/>
              <a:t> этой совокупности. Эта выбранная для полного исследования группа элементов называется </a:t>
            </a:r>
            <a:r>
              <a:rPr lang="ru-RU" altLang="ru-RU">
                <a:solidFill>
                  <a:srgbClr val="FF6600"/>
                </a:solidFill>
              </a:rPr>
              <a:t>выборкой</a:t>
            </a:r>
            <a:r>
              <a:rPr lang="ru-RU" altLang="ru-RU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56153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A6E071C-D015-4ECE-B187-3BB3130201EF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2313" y="76517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mtClean="0"/>
              <a:t>Конечной целью изучения выборочной совокупности всегда является получение информации о генеральной совокупности. </a:t>
            </a:r>
            <a:r>
              <a:rPr lang="ru-RU" altLang="ru-RU" b="1" smtClean="0">
                <a:solidFill>
                  <a:srgbClr val="3333FF"/>
                </a:solidFill>
              </a:rPr>
              <a:t>=</a:t>
            </a:r>
            <a:r>
              <a:rPr lang="en-US" altLang="ru-RU" b="1" smtClean="0">
                <a:solidFill>
                  <a:srgbClr val="3333FF"/>
                </a:solidFill>
              </a:rPr>
              <a:t>&gt;</a:t>
            </a:r>
            <a:r>
              <a:rPr lang="ru-RU" altLang="ru-RU" smtClean="0"/>
              <a:t> стремимся сделать выборку так, чтобы она наилучшим образом представляла всю генеральную совокупность, то есть была </a:t>
            </a:r>
            <a:r>
              <a:rPr lang="ru-RU" altLang="ru-RU" sz="3600" i="1" u="sng"/>
              <a:t>репрезентативной</a:t>
            </a:r>
            <a:r>
              <a:rPr lang="ru-RU" altLang="ru-RU" smtClean="0"/>
              <a:t>, или представительной. </a:t>
            </a:r>
          </a:p>
        </p:txBody>
      </p:sp>
    </p:spTree>
    <p:extLst>
      <p:ext uri="{BB962C8B-B14F-4D97-AF65-F5344CB8AC3E}">
        <p14:creationId xmlns:p14="http://schemas.microsoft.com/office/powerpoint/2010/main" val="1715197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EB0546-C7CB-4427-A159-C6DD4E45EEFD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92313" y="981076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3600" i="1" u="sng"/>
              <a:t>Репрезентативная</a:t>
            </a:r>
            <a:r>
              <a:rPr lang="ru-RU" altLang="ru-RU" smtClean="0"/>
              <a:t> выборка - это такая выборка, в которой </a:t>
            </a:r>
            <a:r>
              <a:rPr lang="ru-RU" altLang="ru-RU" b="1" smtClean="0"/>
              <a:t>все основные признаки генеральной совокупности</a:t>
            </a:r>
            <a:r>
              <a:rPr lang="ru-RU" altLang="ru-RU" smtClean="0"/>
              <a:t>, из которой извлечена данная выборка, представлены приблизительно в той же пропорции или с той же частотой, с которой данный признак выступает в этой генеральной совокупности. </a:t>
            </a:r>
          </a:p>
        </p:txBody>
      </p:sp>
    </p:spTree>
    <p:extLst>
      <p:ext uri="{BB962C8B-B14F-4D97-AF65-F5344CB8AC3E}">
        <p14:creationId xmlns:p14="http://schemas.microsoft.com/office/powerpoint/2010/main" val="12767895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422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Основная задача статистики. Выборочный метод.</vt:lpstr>
      <vt:lpstr>Задачи математической статистики. </vt:lpstr>
      <vt:lpstr>Рассмотрим, например , обратную задачу (для шаров в урне). </vt:lpstr>
      <vt:lpstr>Презентация PowerPoint</vt:lpstr>
      <vt:lpstr>Презентация PowerPoint</vt:lpstr>
      <vt:lpstr>Выборочный метод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Основная задача статистики. Выборочный метод.</dc:title>
  <dc:creator>Art</dc:creator>
  <cp:lastModifiedBy>Art</cp:lastModifiedBy>
  <cp:revision>1</cp:revision>
  <dcterms:created xsi:type="dcterms:W3CDTF">2015-01-08T05:35:19Z</dcterms:created>
  <dcterms:modified xsi:type="dcterms:W3CDTF">2015-01-08T05:35:35Z</dcterms:modified>
</cp:coreProperties>
</file>