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3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692696"/>
            <a:ext cx="69885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4312" y="1340768"/>
            <a:ext cx="8136904" cy="2597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>
                <a:latin typeface="Century Schoolbook" panose="02040604050505020304" pitchFamily="18" charset="0"/>
              </a:rPr>
              <a:t>Внеклассное чтение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Century Schoolbook" panose="02040604050505020304" pitchFamily="18" charset="0"/>
              </a:rPr>
              <a:t>основной этап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Century Schoolbook" panose="02040604050505020304" pitchFamily="18" charset="0"/>
              </a:rPr>
              <a:t>Часть 3</a:t>
            </a:r>
            <a:endParaRPr lang="ru-RU" sz="4000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00063" y="785813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СТРУКТУРА И СОДЕРЖАНИЕ ТИПОВЫХ УРОКОВ</a:t>
            </a: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42938" y="2786063"/>
            <a:ext cx="8072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Работа с выставкой прочитанных книг. (3 -5 мин.)</a:t>
            </a:r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Всесторонний анализ выделенных книг. (20-25 мин.)</a:t>
            </a:r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Знакомство с новыми произведениями, жанрами, темами чтения и писателями. (15-20 мин.)</a:t>
            </a:r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Домашнее задание. (2-3 мин.)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57188" y="1000125"/>
            <a:ext cx="85010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Работа с выставкой прочитанных книг. </a:t>
            </a:r>
          </a:p>
          <a:p>
            <a:pPr algn="just">
              <a:buFontTx/>
              <a:buChar char="•"/>
            </a:pP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Самостоятельно прочитанные во внеурочное время книги учащиеся приносят в класс, выставляют у доски и коллективно рассматривают. Выделяются книги, которые представляют интерес со всех точек зрения (3—5 мин).</a:t>
            </a:r>
          </a:p>
          <a:p>
            <a:pPr algn="just">
              <a:buFontTx/>
              <a:buChar char="•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4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28625" y="1071563"/>
            <a:ext cx="82867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Всесторонний анализ выделенных книг. </a:t>
            </a:r>
          </a:p>
          <a:p>
            <a:pPr algn="just">
              <a:buFontTx/>
              <a:buChar char="•"/>
            </a:pP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нем</a:t>
            </a:r>
            <a:r>
              <a:rPr lang="ru-RU" altLang="ru-RU" sz="2400">
                <a:cs typeface="Times New Roman" pitchFamily="18" charset="0"/>
              </a:rPr>
              <a:t> принимают участие все или почти все дети, закрепляя и уточняя знания и умения по чтению, на которые они опирались при выполнении задания, чтобы глубже проникнуть в мир литературы, пережить радость открытия (совершившегося или совершающегося), испытать необходимое чувство сопереживания, лучше понять окружающую жизнь и самих себя (20—25 мин).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129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42938" y="928688"/>
            <a:ext cx="8215312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Знакомство с новыми произведениями, жанрами, темами чтения и писателями. </a:t>
            </a:r>
          </a:p>
          <a:p>
            <a:pPr algn="just"/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 ходу этой работы и в завершение ее дети под руководством учителя выявляют какие-то закономерности, которые помогут им впредь при самостоятельном выборе и чтении книг действовать квалифицированнее, чем прежде (15— 20 мин).</a:t>
            </a:r>
          </a:p>
          <a:p>
            <a:pPr algn="just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0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50" y="1285875"/>
            <a:ext cx="84296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Домашнее задание. </a:t>
            </a:r>
          </a:p>
          <a:p>
            <a:pPr algn="just"/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cs typeface="Times New Roman" pitchFamily="18" charset="0"/>
              </a:rPr>
              <a:t>Сообщение учащимся темы следующего урока внеклассного чтения, разъяснение цели, содержания и приемов самостоятельного выбора и чтения детских книг в тече­ние недели на основном этапе или двух недель на заключитель­ном этапе (2—3 мин).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6509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73075"/>
            <a:ext cx="594042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714375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/>
              <a:t>Структура занятия на этапе:</a:t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44600"/>
            <a:ext cx="7500937" cy="5338763"/>
          </a:xfrm>
          <a:noFill/>
        </p:spPr>
      </p:pic>
    </p:spTree>
    <p:extLst>
      <p:ext uri="{BB962C8B-B14F-4D97-AF65-F5344CB8AC3E}">
        <p14:creationId xmlns:p14="http://schemas.microsoft.com/office/powerpoint/2010/main" val="25840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6563"/>
            <a:ext cx="842962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28625" y="857250"/>
            <a:ext cx="81438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200">
                <a:cs typeface="Times New Roman" pitchFamily="18" charset="0"/>
              </a:rPr>
              <a:t>Требования:</a:t>
            </a:r>
          </a:p>
          <a:p>
            <a:pPr algn="just"/>
            <a:endParaRPr lang="ru-RU" altLang="ru-RU" sz="3200"/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Ясная формулировка темы предстоящего урока.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Четкое выделение цели отбора книг (какие книги надо предпочитать и почему).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AutoNum type="arabicPeriod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Постоянная ориентировка детей на рекомендательный список, который выверен учителем с точки зрения наличия указанных там книг и других печатных источников в фондах ближайших библиотек.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00063" y="1500188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cs typeface="Times New Roman" pitchFamily="18" charset="0"/>
              </a:rPr>
              <a:t>Посильна и доступна </a:t>
            </a:r>
            <a:r>
              <a:rPr lang="ru-RU" altLang="ru-RU" sz="2400" b="1">
                <a:cs typeface="Times New Roman" pitchFamily="18" charset="0"/>
              </a:rPr>
              <a:t>ориентировка в книгах по двум признакам: по теме и жанру </a:t>
            </a:r>
            <a:r>
              <a:rPr lang="ru-RU" altLang="ru-RU" sz="2400">
                <a:cs typeface="Times New Roman" pitchFamily="18" charset="0"/>
              </a:rPr>
              <a:t>(например, стихи о родной природе, сказки о детях, рассказы о пограничниках и т. п.). </a:t>
            </a:r>
          </a:p>
        </p:txBody>
      </p:sp>
    </p:spTree>
    <p:extLst>
      <p:ext uri="{BB962C8B-B14F-4D97-AF65-F5344CB8AC3E}">
        <p14:creationId xmlns:p14="http://schemas.microsoft.com/office/powerpoint/2010/main" val="38320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714375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Сущность педагогического руководства </a:t>
            </a:r>
            <a:r>
              <a:rPr lang="ru-RU" altLang="ru-RU" sz="4000" b="1" i="1" smtClean="0"/>
              <a:t/>
            </a:r>
            <a:br>
              <a:rPr lang="ru-RU" altLang="ru-RU" sz="4000" b="1" i="1" smtClean="0"/>
            </a:br>
            <a:endParaRPr lang="ru-RU" altLang="ru-RU" sz="4000" b="1" i="1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71500" y="1882775"/>
            <a:ext cx="80724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самостоятельным детским чтением в это время состоит в том, чтобы 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указывать детям цель чтения, ближнюю и дальнюю, намечать путь, который они должны пройти за определенный отрезок учебного времени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(за неделю, четверть, полугодие, год), и, 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контролируя способы читательской деятельности учащихся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(так ли они действуют с книгами и среди книг, как надо, сознательно или формально, в полную меру собственных сил или подменяя личную деятель­ность чьей-то помощью),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совершенствовать их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соответствии с государственной программой обучения 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4484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42938" y="1000125"/>
            <a:ext cx="82153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cs typeface="Times New Roman" pitchFamily="18" charset="0"/>
              </a:rPr>
              <a:t>Согласно требованиям программы, учащиеся должны </a:t>
            </a:r>
            <a:r>
              <a:rPr lang="ru-RU" altLang="ru-RU" sz="2400" b="1">
                <a:cs typeface="Times New Roman" pitchFamily="18" charset="0"/>
              </a:rPr>
              <a:t>овладеть умением ориентироваться в книгах определенного автора: </a:t>
            </a:r>
            <a:r>
              <a:rPr lang="ru-RU" altLang="ru-RU" sz="2400">
                <a:cs typeface="Times New Roman" pitchFamily="18" charset="0"/>
              </a:rPr>
              <a:t>приучиться в случае необходимости отбирать произведения заданной величины (короткие рассказы и сказки Е. Пермяка), определенной эмоциональной окраски (веселые стихи Б. Заходера), </a:t>
            </a:r>
          </a:p>
          <a:p>
            <a:pPr algn="just"/>
            <a:endParaRPr lang="ru-RU" altLang="ru-RU" sz="2400">
              <a:cs typeface="Times New Roman" pitchFamily="18" charset="0"/>
            </a:endParaRPr>
          </a:p>
          <a:p>
            <a:pPr algn="just"/>
            <a:r>
              <a:rPr lang="ru-RU" altLang="ru-RU" sz="2400">
                <a:cs typeface="Times New Roman" pitchFamily="18" charset="0"/>
              </a:rPr>
              <a:t>отдавать предпочтение книгам с определенными элементами или заданным количеством произведений (например, книгам В. Чаплиной </a:t>
            </a:r>
            <a:r>
              <a:rPr lang="ru-RU" altLang="ru-RU" sz="2400" b="1">
                <a:cs typeface="Times New Roman" pitchFamily="18" charset="0"/>
              </a:rPr>
              <a:t>с предисловиями, </a:t>
            </a:r>
            <a:r>
              <a:rPr lang="ru-RU" altLang="ru-RU" sz="2400">
                <a:cs typeface="Times New Roman" pitchFamily="18" charset="0"/>
              </a:rPr>
              <a:t>книгам Е. Чарушина </a:t>
            </a:r>
            <a:r>
              <a:rPr lang="ru-RU" altLang="ru-RU" sz="2400" b="1">
                <a:cs typeface="Times New Roman" pitchFamily="18" charset="0"/>
              </a:rPr>
              <a:t>со значительным количеством </a:t>
            </a:r>
            <a:r>
              <a:rPr lang="ru-RU" altLang="ru-RU" sz="2400">
                <a:cs typeface="Times New Roman" pitchFamily="18" charset="0"/>
              </a:rPr>
              <a:t>рассказов и т. п.), </a:t>
            </a:r>
          </a:p>
        </p:txBody>
      </p:sp>
    </p:spTree>
    <p:extLst>
      <p:ext uri="{BB962C8B-B14F-4D97-AF65-F5344CB8AC3E}">
        <p14:creationId xmlns:p14="http://schemas.microsoft.com/office/powerpoint/2010/main" val="866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71500" y="1000125"/>
            <a:ext cx="78581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cs typeface="Times New Roman" pitchFamily="18" charset="0"/>
              </a:rPr>
              <a:t>отбирать книги одной тематики, жанра или с одним героем (например, рассказы Б. Житкова о смелых людях, сказки К. Паустовского или рассказы Н. Носова про мальчика по имени Миша). Следующая ступень — </a:t>
            </a:r>
            <a:r>
              <a:rPr lang="ru-RU" altLang="ru-RU" sz="2400" b="1">
                <a:cs typeface="Times New Roman" pitchFamily="18" charset="0"/>
              </a:rPr>
              <a:t>выбор и чтение произведений разных авторов об одном герое </a:t>
            </a:r>
            <a:r>
              <a:rPr lang="ru-RU" altLang="ru-RU" sz="2400">
                <a:cs typeface="Times New Roman" pitchFamily="18" charset="0"/>
              </a:rPr>
              <a:t>(например, книги о Чапаеве и чапаевцах). </a:t>
            </a:r>
          </a:p>
          <a:p>
            <a:pPr algn="just"/>
            <a:endParaRPr lang="ru-RU" altLang="ru-RU" sz="2400">
              <a:cs typeface="Times New Roman" pitchFamily="18" charset="0"/>
            </a:endParaRPr>
          </a:p>
          <a:p>
            <a:pPr algn="just"/>
            <a:r>
              <a:rPr lang="ru-RU" altLang="ru-RU" sz="2400">
                <a:cs typeface="Times New Roman" pitchFamily="18" charset="0"/>
              </a:rPr>
              <a:t>И наконец, самостоятельная ориентировка в книгах писателя, творчество которого отличает многоплановость (такова, допустим, тема «Что говорят стихи», которая раскрывается детьми на произведениях С. Маршака, или С. Михалкова, или Джанни Родари и др.).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820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85750" y="1071563"/>
            <a:ext cx="8643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1">
                <a:cs typeface="Times New Roman" pitchFamily="18" charset="0"/>
              </a:rPr>
              <a:t>Среди упражнений, отрабатывающих ориентировку в книге и группах книг, важнейшими являются, </a:t>
            </a:r>
          </a:p>
          <a:p>
            <a:pPr algn="just"/>
            <a:r>
              <a:rPr lang="ru-RU" altLang="ru-RU" b="1">
                <a:cs typeface="Times New Roman" pitchFamily="18" charset="0"/>
              </a:rPr>
              <a:t>во-первых, выбор нужной книги по заданным показателям и, </a:t>
            </a:r>
          </a:p>
          <a:p>
            <a:pPr algn="just"/>
            <a:r>
              <a:rPr lang="ru-RU" altLang="ru-RU" b="1">
                <a:cs typeface="Times New Roman" pitchFamily="18" charset="0"/>
              </a:rPr>
              <a:t>во-вторых, соотнесение книги с рядом книг, имеющих однородные, предусмотренные учителем показатели.</a:t>
            </a:r>
          </a:p>
          <a:p>
            <a:pPr algn="just"/>
            <a:endParaRPr lang="ru-RU" altLang="ru-RU"/>
          </a:p>
          <a:p>
            <a:pPr algn="just"/>
            <a:r>
              <a:rPr lang="ru-RU" altLang="ru-RU" b="1">
                <a:cs typeface="Times New Roman" pitchFamily="18" charset="0"/>
              </a:rPr>
              <a:t>Первый вид упражнений</a:t>
            </a:r>
            <a:r>
              <a:rPr lang="ru-RU" altLang="ru-RU">
                <a:cs typeface="Times New Roman" pitchFamily="18" charset="0"/>
              </a:rPr>
              <a:t> дети осуществляют, как правило, вне урока, при самостоятельном выполнении домашних заданий по внеклассному чтению, второй — в классе при коллективном анализе представленной у доски выставки прочитанных книг на определенную уроком тему.</a:t>
            </a:r>
            <a:endParaRPr lang="ru-RU" altLang="ru-RU"/>
          </a:p>
          <a:p>
            <a:pPr algn="just"/>
            <a:endParaRPr lang="ru-RU" altLang="ru-RU">
              <a:cs typeface="Times New Roman" pitchFamily="18" charset="0"/>
            </a:endParaRPr>
          </a:p>
          <a:p>
            <a:pPr algn="just"/>
            <a:r>
              <a:rPr lang="ru-RU" altLang="ru-RU">
                <a:cs typeface="Times New Roman" pitchFamily="18" charset="0"/>
              </a:rPr>
              <a:t>Например, учащиеся должны, обратившись к книгам Б. Житкова, отбирать и читать </a:t>
            </a:r>
            <a:r>
              <a:rPr lang="ru-RU" altLang="ru-RU" b="1">
                <a:cs typeface="Times New Roman" pitchFamily="18" charset="0"/>
              </a:rPr>
              <a:t>только </a:t>
            </a:r>
            <a:r>
              <a:rPr lang="ru-RU" altLang="ru-RU">
                <a:cs typeface="Times New Roman" pitchFamily="18" charset="0"/>
              </a:rPr>
              <a:t>рассказы </a:t>
            </a:r>
            <a:r>
              <a:rPr lang="ru-RU" altLang="ru-RU" b="1">
                <a:cs typeface="Times New Roman" pitchFamily="18" charset="0"/>
              </a:rPr>
              <a:t>о животных, </a:t>
            </a:r>
            <a:r>
              <a:rPr lang="ru-RU" altLang="ru-RU">
                <a:cs typeface="Times New Roman" pitchFamily="18" charset="0"/>
              </a:rPr>
              <a:t>или определить, </a:t>
            </a:r>
            <a:r>
              <a:rPr lang="ru-RU" altLang="ru-RU" b="1">
                <a:cs typeface="Times New Roman" pitchFamily="18" charset="0"/>
              </a:rPr>
              <a:t>какие </a:t>
            </a:r>
            <a:r>
              <a:rPr lang="ru-RU" altLang="ru-RU">
                <a:cs typeface="Times New Roman" pitchFamily="18" charset="0"/>
              </a:rPr>
              <a:t>произведения                           С. Михалкова правомерно </a:t>
            </a:r>
            <a:r>
              <a:rPr lang="ru-RU" altLang="ru-RU" b="1">
                <a:cs typeface="Times New Roman" pitchFamily="18" charset="0"/>
              </a:rPr>
              <a:t>привлечь </a:t>
            </a:r>
            <a:r>
              <a:rPr lang="ru-RU" altLang="ru-RU">
                <a:cs typeface="Times New Roman" pitchFamily="18" charset="0"/>
              </a:rPr>
              <a:t>для ответа при раскрытии темы «Книги о человеке и его делах», или объяснить, </a:t>
            </a:r>
            <a:r>
              <a:rPr lang="ru-RU" altLang="ru-RU" b="1">
                <a:cs typeface="Times New Roman" pitchFamily="18" charset="0"/>
              </a:rPr>
              <a:t>почему </a:t>
            </a:r>
            <a:r>
              <a:rPr lang="ru-RU" altLang="ru-RU">
                <a:cs typeface="Times New Roman" pitchFamily="18" charset="0"/>
              </a:rPr>
              <a:t>к уроку «Что говорят стихи»? (поэзия С. Маршака) на выставку </a:t>
            </a:r>
            <a:r>
              <a:rPr lang="ru-RU" altLang="ru-RU" b="1">
                <a:cs typeface="Times New Roman" pitchFamily="18" charset="0"/>
              </a:rPr>
              <a:t>можно </a:t>
            </a:r>
            <a:r>
              <a:rPr lang="ru-RU" altLang="ru-RU">
                <a:cs typeface="Times New Roman" pitchFamily="18" charset="0"/>
              </a:rPr>
              <a:t>поставить, например, и книгу                   </a:t>
            </a:r>
            <a:r>
              <a:rPr lang="ru-RU" altLang="ru-RU" b="1">
                <a:cs typeface="Times New Roman" pitchFamily="18" charset="0"/>
              </a:rPr>
              <a:t>Дж. Родари </a:t>
            </a:r>
            <a:r>
              <a:rPr lang="ru-RU" altLang="ru-RU">
                <a:cs typeface="Times New Roman" pitchFamily="18" charset="0"/>
              </a:rPr>
              <a:t>«Чем пахнут ремесла?» и т. п.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1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857250" y="1143000"/>
            <a:ext cx="7215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Читайте веселые стихи Б. Заходера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книгах:</a:t>
            </a: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Заходер. Кит и кот. 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Заходер. Буква Я.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Заходер.Товарищам детям.</a:t>
            </a:r>
            <a:r>
              <a:rPr lang="ru-RU" altLang="ru-RU" sz="2400" b="1"/>
              <a:t>  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 какие книги нашли и прочитали вы сами? </a:t>
            </a: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42938" y="857250"/>
            <a:ext cx="80724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Читайте короткие рассказы и сказки Е. Пермяка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из книг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Пермяк Е. Перо и чернильница.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Пермяк Е. Пичугин мост.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Пермяк Е. Двойка.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Пермяк Е. Хитрый коврик.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Пермяк Е. Смородинка.</a:t>
            </a: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Выбирая книгу, указанную в списке, не забудьте рассмотреть титульный лист, прочесть подзаголовок!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57188" y="928688"/>
            <a:ext cx="8286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Содержание книги Е. Пермяка «Перо и чернильница»: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«Кто?», «Перо и чернильница», «Для чего руки нужны», «Торопливый ножик», «Первая рыбка», «Как Маша стала большой», «Бумажный змей», «Как Миша хотел маму перехитрить», «Двойка», «Самое страшное», «Надежный человек», «Хитрый коврик», «Две пословицы».</a:t>
            </a:r>
          </a:p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Содержание книги Е. Пермяка «Пичугин мост»: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«Пичугин мост», «Смородинка», «Чужая калитка», «Раки», «Знакомые сле­ды», «Птичьи домики», «Хитрые краски».</a:t>
            </a:r>
          </a:p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Содержание книги Е. Пермяка «Двойка»: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«Первая рыбка», «Как Маша стала большой», «Самое страшное», «Двойка», «Зна­комые следы».</a:t>
            </a:r>
          </a:p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Содержание книги Е. Пермяка «Хитрый коврик»: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«Про тороп­ливую Куницу и терпеливую Синицу», «Ежиха-форсиха», «Мать-мачеха», «Гусь лапчатый», «Филя», «Пропавшие нитки», «Хитрый коврик», «Кто мелет муку».</a:t>
            </a:r>
          </a:p>
          <a:p>
            <a:pPr algn="just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Содержание книги Е. Пермяка «Смородинка»: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«Смородинка», «Знакомые следы», «Хитрый коврик».</a:t>
            </a:r>
          </a:p>
        </p:txBody>
      </p:sp>
    </p:spTree>
    <p:extLst>
      <p:ext uri="{BB962C8B-B14F-4D97-AF65-F5344CB8AC3E}">
        <p14:creationId xmlns:p14="http://schemas.microsoft.com/office/powerpoint/2010/main" val="34469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714375" y="1135063"/>
            <a:ext cx="825023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Читайте и внимательно рассматривайте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книги Е. И. Чарушина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Чарушин Е. Друзья. Рассказы. М., 1990.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Чарушин   Е.   На   нашем  дворе.   Рассказы.   М., 1990.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Чарушин Е. Про Томку. Рассказы. М., 1989.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Чарушин Е.   Волчишко. Рассказы. М., 1988. 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Чарушин Е. В лесу.</a:t>
            </a:r>
          </a:p>
          <a:p>
            <a:endParaRPr lang="ru-RU" altLang="ru-RU" sz="2400"/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 чьи рисунки в этих книгах?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Какими   книгами   вы   советуете   дополнить   наш   список?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Что   вы   узнали   из   прочитанных   книг   об   их   авторе? </a:t>
            </a:r>
          </a:p>
        </p:txBody>
      </p:sp>
    </p:spTree>
    <p:extLst>
      <p:ext uri="{BB962C8B-B14F-4D97-AF65-F5344CB8AC3E}">
        <p14:creationId xmlns:p14="http://schemas.microsoft.com/office/powerpoint/2010/main" val="40980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813" y="571500"/>
          <a:ext cx="8001000" cy="5715000"/>
        </p:xfrm>
        <a:graphic>
          <a:graphicData uri="http://schemas.openxmlformats.org/drawingml/2006/table">
            <a:tbl>
              <a:tblPr/>
              <a:tblGrid>
                <a:gridCol w="2071687"/>
                <a:gridCol w="2428875"/>
                <a:gridCol w="3500438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Читайте веселые стихи Б. Заходера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книгах: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Заходер. Кит и кот.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Заходер. Буква 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Заходер.Товарищам детям.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какие книги нашли и прочитали вы сами?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Читайте короткие рассказы и сказки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Е. Пермяка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книг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Пермяк Е. Перо и чернильница.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Пермяк Е. Пичугин мост.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Пермяк Е. Двойка.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Пермяк Е. Хитрый коврик.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Пермяк Е. Смородинка.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Выбирая книгу, указанную в списке, не забудьте рассмотреть титульный лист, прочесть подзаголовок!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Читайте и внимательно рассматривайте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книги Е. И. Чарушина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Чарушин Е. Друзья. Рассказы. М., 1990. 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Чарушин   Е.   На   нашем  дворе.   Рассказы.   М.,   1990. 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Чарушин Е. Про Томку. Рассказы. М., 1989. 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Чарушин Е.   Волчишко. Рассказы. М., 1988. 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Чарушин Е. В лесу.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чьи рисунки в этих книгах?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Какими   книгами   вы   советуете   дополнить   наш   список?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  вы   узнали   из   прочитанных   книг   об   их   авторе? </a:t>
                      </a: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00063" y="714375"/>
            <a:ext cx="8286750" cy="5857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Работая с книгами таким образом, дети уже к девятому уроку в состоянии составить небольшой рекомендательный список книг (три-пять названий) коллективом группы, а к концу года — индивидуально, т. е. они готовы к заключительному этапу обучения.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Одновременно, как показывают приведенные выше списки, дети под руководством учителя решают и другую, не менее важную задачу в отношении своей читательской подготовки: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они приучаются читать вдумчиво, используя все знания и умения по чтению, и — что очень существенно — внятно рассказывать о прочитанном, максимально используя книгу (иллюстрации и текст).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428625" y="642938"/>
            <a:ext cx="85010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Выбрав и прочитав к уроку внеклассного чтения одно или несколько произведений или всю книгу целиком, он сделал лишь первую часть работы.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Вторая же часть работы — это, применив весь имеющийся опыт: знания и умения по внеклассному чтению (умение правильно называть и группировать книги, умение использовать титульный лист, оглавление, предисловие, иллюстрации, умение записать книгу на карточку и коротко определить ее примерное содержание, т. е. сказать, о ком и о чем эта книга),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а также знания и умения по чтению (умение разделить текст произведения на законченные по смыслу части, умение кратко передать содержание частей и всего текста, умение выделить основное в содержании, умение рассказать о своих наблюдениях в связи с чте­нием, выразить отношение к прочитанному с помощью интонации, подтвердить свою мысль выборочным чтением), 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составить рассказ о прочитанном и научиться его живо, связно излагать, имея в виду отведенное время — от 2 до 5 минут. </a:t>
            </a:r>
          </a:p>
        </p:txBody>
      </p:sp>
    </p:spTree>
    <p:extLst>
      <p:ext uri="{BB962C8B-B14F-4D97-AF65-F5344CB8AC3E}">
        <p14:creationId xmlns:p14="http://schemas.microsoft.com/office/powerpoint/2010/main" val="2651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Задача: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848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/>
              <a:t>индивидуализировать общий универсальный тип деятельности,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а </a:t>
            </a:r>
            <a:r>
              <a:rPr lang="ru-RU" altLang="ru-RU" b="1" smtClean="0"/>
              <a:t>основным средством </a:t>
            </a:r>
            <a:r>
              <a:rPr lang="ru-RU" altLang="ru-RU" smtClean="0"/>
              <a:t>индивидуализации читательской деятельности учащихся </a:t>
            </a:r>
            <a:r>
              <a:rPr lang="ru-RU" altLang="ru-RU" b="1" smtClean="0"/>
              <a:t>является самостоятельное выполнение</a:t>
            </a:r>
            <a:r>
              <a:rPr lang="ru-RU" altLang="ru-RU" smtClean="0"/>
              <a:t> детьми строго продуманных учителем </a:t>
            </a:r>
            <a:r>
              <a:rPr lang="ru-RU" altLang="ru-RU" b="1" smtClean="0"/>
              <a:t>домашних заданий </a:t>
            </a:r>
            <a:r>
              <a:rPr lang="ru-RU" altLang="ru-RU" smtClean="0"/>
              <a:t>к урокам внеклассного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997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57188" y="428625"/>
            <a:ext cx="85725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cs typeface="Times New Roman" pitchFamily="18" charset="0"/>
              </a:rPr>
              <a:t>Воронкова Л.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Солнечный денек 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Эта книга познакомит вас с двумя неразлучными по­дружками Таней и Аленкой.</a:t>
            </a:r>
            <a:endParaRPr lang="ru-RU" altLang="ru-RU" sz="1100"/>
          </a:p>
          <a:p>
            <a:endParaRPr lang="ru-RU" altLang="ru-RU" sz="1400">
              <a:cs typeface="Times New Roman" pitchFamily="18" charset="0"/>
            </a:endParaRPr>
          </a:p>
          <a:p>
            <a:r>
              <a:rPr lang="ru-RU" altLang="ru-RU" sz="1400">
                <a:cs typeface="Times New Roman" pitchFamily="18" charset="0"/>
              </a:rPr>
              <a:t>Воронкова  Л. 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Снег идет 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Ты думаешь, что с  горки  можно  кататься только  на санках? А вот Таня с Аленкой катались на соломенных сно­пах: и весело, и не страшно. В книге «Снег идет» расска­зано и о других приключениях Тани и Аленки.</a:t>
            </a:r>
            <a:endParaRPr lang="ru-RU" altLang="ru-RU" sz="1100"/>
          </a:p>
          <a:p>
            <a:endParaRPr lang="ru-RU" altLang="ru-RU" sz="1400">
              <a:cs typeface="Times New Roman" pitchFamily="18" charset="0"/>
            </a:endParaRPr>
          </a:p>
          <a:p>
            <a:r>
              <a:rPr lang="ru-RU" altLang="ru-RU" sz="1400">
                <a:cs typeface="Times New Roman" pitchFamily="18" charset="0"/>
              </a:rPr>
              <a:t>Воронкова Л.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Золотые ключики 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О том, как Таня, Аленка и Демушка решили увидеть море, как они пошли по берегу речки Маринки и что ви­дели в пути, ты прочитаешь в повести «Золотые ключики». Из нее ты узнаешь, какими ключиками открывает месяц май  золотые  ворота, в  которые  приходит  к   нам   весна.</a:t>
            </a:r>
            <a:endParaRPr lang="ru-RU" altLang="ru-RU" sz="1100"/>
          </a:p>
          <a:p>
            <a:endParaRPr lang="ru-RU" altLang="ru-RU" sz="1400">
              <a:cs typeface="Times New Roman" pitchFamily="18" charset="0"/>
            </a:endParaRPr>
          </a:p>
          <a:p>
            <a:r>
              <a:rPr lang="ru-RU" altLang="ru-RU" sz="1400">
                <a:cs typeface="Times New Roman" pitchFamily="18" charset="0"/>
              </a:rPr>
              <a:t>Воронкова Л.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Подружки идут в школу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А в этой книге подружки Таня и Аленка не только играют, но и помогают взрослым в поле, на току, в саду, потому что они  уже  большие  и   первого  сентября   пойдут   в   школу.</a:t>
            </a:r>
            <a:endParaRPr lang="ru-RU" altLang="ru-RU" sz="1100"/>
          </a:p>
          <a:p>
            <a:endParaRPr lang="ru-RU" altLang="ru-RU" sz="1400">
              <a:cs typeface="Times New Roman" pitchFamily="18" charset="0"/>
            </a:endParaRPr>
          </a:p>
          <a:p>
            <a:r>
              <a:rPr lang="ru-RU" altLang="ru-RU" sz="1400">
                <a:cs typeface="Times New Roman" pitchFamily="18" charset="0"/>
              </a:rPr>
              <a:t>Воронкова Л.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Командир звездочки </a:t>
            </a:r>
            <a:endParaRPr lang="ru-RU" altLang="ru-RU" sz="1100"/>
          </a:p>
          <a:p>
            <a:r>
              <a:rPr lang="ru-RU" altLang="ru-RU" sz="1400">
                <a:cs typeface="Times New Roman" pitchFamily="18" charset="0"/>
              </a:rPr>
              <a:t>А  что  интересного  можно  рассказать  об  этой   книге? </a:t>
            </a:r>
          </a:p>
          <a:p>
            <a:r>
              <a:rPr lang="ru-RU" altLang="ru-RU" sz="1400">
                <a:cs typeface="Times New Roman" pitchFamily="18" charset="0"/>
              </a:rPr>
              <a:t>Кто сумеет?</a:t>
            </a:r>
            <a:r>
              <a:rPr lang="ru-RU" altLang="ru-RU" sz="1100"/>
              <a:t>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857250" y="642938"/>
            <a:ext cx="7643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/>
              <a:t>Задача учителя — </a:t>
            </a:r>
            <a:r>
              <a:rPr lang="ru-RU" altLang="ru-RU" sz="2400" b="1"/>
              <a:t>закрепить у детей все ценные и полезные читательские привычки, дать им перспективу, направление на расширение читательского кругозора и развитие индивидуальных читательских интересов.</a:t>
            </a:r>
            <a:r>
              <a:rPr lang="ru-RU" altLang="ru-RU" sz="2400"/>
              <a:t> 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1000125" y="3500438"/>
            <a:ext cx="757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b="1"/>
              <a:t>Но темы чтения с каждым уроком формулируются все свободнее и шире</a:t>
            </a:r>
            <a:r>
              <a:rPr lang="ru-RU" altLang="ru-RU" sz="2400"/>
              <a:t> с расчетом на то, чтобы дети привыкли сначала </a:t>
            </a:r>
            <a:r>
              <a:rPr lang="ru-RU" altLang="ru-RU" sz="2400" b="1"/>
              <a:t>обдумать цель чтения для себя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631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857250" y="142875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cs typeface="Times New Roman" pitchFamily="18" charset="0"/>
              </a:rPr>
              <a:t>Как вы представляете себе указанную тему?</a:t>
            </a:r>
          </a:p>
          <a:p>
            <a:pPr algn="just"/>
            <a:r>
              <a:rPr lang="ru-RU" altLang="ru-RU" sz="2400" b="1">
                <a:cs typeface="Times New Roman" pitchFamily="18" charset="0"/>
              </a:rPr>
              <a:t>Кто и о чем собирается читать?</a:t>
            </a:r>
          </a:p>
          <a:p>
            <a:pPr algn="just"/>
            <a:r>
              <a:rPr lang="ru-RU" altLang="ru-RU" sz="2400" b="1">
                <a:cs typeface="Times New Roman" pitchFamily="18" charset="0"/>
              </a:rPr>
              <a:t>Или уже читает? </a:t>
            </a:r>
          </a:p>
          <a:p>
            <a:pPr algn="just"/>
            <a:r>
              <a:rPr lang="ru-RU" altLang="ru-RU" sz="2400" b="1">
                <a:cs typeface="Times New Roman" pitchFamily="18" charset="0"/>
              </a:rPr>
              <a:t>Или хочет рассказать на уроке?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4032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28625" y="785813"/>
            <a:ext cx="850106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>
                <a:cs typeface="Times New Roman" pitchFamily="18" charset="0"/>
              </a:rPr>
              <a:t>Ответ предполагается примерно по такому плану: </a:t>
            </a:r>
          </a:p>
          <a:p>
            <a:endParaRPr lang="ru-RU" altLang="ru-RU" sz="2800"/>
          </a:p>
          <a:p>
            <a:r>
              <a:rPr lang="ru-RU" altLang="ru-RU" sz="2000">
                <a:cs typeface="Times New Roman" pitchFamily="18" charset="0"/>
              </a:rPr>
              <a:t>Кто автор книги?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Знаете ли вы его (или о нем?)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Что знаете?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Какие книги и произведения помните?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О чем они?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А что можно сказать об этой книге по обложке и заглавию?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По данным с титульного лис­та и иллюстрациям?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Что добавило оглавление? А предисловие? Для кого эта книга (кому предназначена)? 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Как ее лучше читать?</a:t>
            </a:r>
            <a:endParaRPr lang="ru-RU" altLang="ru-RU" sz="2000"/>
          </a:p>
          <a:p>
            <a:r>
              <a:rPr lang="ru-RU" altLang="ru-RU" sz="2000">
                <a:cs typeface="Times New Roman" pitchFamily="18" charset="0"/>
              </a:rPr>
              <a:t>Чьи рисунки? </a:t>
            </a:r>
          </a:p>
          <a:p>
            <a:endParaRPr lang="ru-RU" altLang="ru-RU" sz="2000">
              <a:cs typeface="Times New Roman" pitchFamily="18" charset="0"/>
            </a:endParaRPr>
          </a:p>
          <a:p>
            <a:r>
              <a:rPr lang="ru-RU" altLang="ru-RU" sz="2000">
                <a:cs typeface="Times New Roman" pitchFamily="18" charset="0"/>
              </a:rPr>
              <a:t>План ответа может предлагаться детям на доске или на кар­точках.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20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85750" y="1209675"/>
            <a:ext cx="85725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390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cs typeface="Times New Roman" pitchFamily="18" charset="0"/>
              </a:rPr>
              <a:t>«Из истории нашей Родины (книги о далеких по времени событиях и людях, оставшихся в памяти народа на века)» </a:t>
            </a:r>
          </a:p>
          <a:p>
            <a:pPr algn="just"/>
            <a:endParaRPr lang="ru-RU" altLang="ru-RU" sz="2400">
              <a:cs typeface="Times New Roman" pitchFamily="18" charset="0"/>
            </a:endParaRPr>
          </a:p>
          <a:p>
            <a:pPr algn="just"/>
            <a:r>
              <a:rPr lang="ru-RU" altLang="ru-RU" sz="2400">
                <a:cs typeface="Times New Roman" pitchFamily="18" charset="0"/>
              </a:rPr>
              <a:t>План:</a:t>
            </a:r>
          </a:p>
          <a:p>
            <a:pPr algn="just"/>
            <a:endParaRPr lang="ru-RU" altLang="ru-RU" sz="2400"/>
          </a:p>
          <a:p>
            <a:pPr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О каком герое читал?</a:t>
            </a:r>
            <a:endParaRPr lang="en-US" altLang="ru-RU" sz="2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Где?</a:t>
            </a:r>
            <a:endParaRPr lang="en-US" altLang="ru-RU" sz="2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Что узнал о нем (его мечтах, делах, борьбе) и о времени, когда он жил?</a:t>
            </a:r>
            <a:endParaRPr lang="en-US" altLang="ru-RU" sz="2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Как об этом рассказано</a:t>
            </a:r>
            <a:br>
              <a:rPr lang="ru-RU" altLang="ru-RU" sz="2400">
                <a:cs typeface="Times New Roman" pitchFamily="18" charset="0"/>
              </a:rPr>
            </a:br>
            <a:r>
              <a:rPr lang="ru-RU" altLang="ru-RU" sz="2400">
                <a:cs typeface="Times New Roman" pitchFamily="18" charset="0"/>
              </a:rPr>
              <a:t>в прочитанной книге (выбрать и прочитать наиболее запоминающийся отрывок)?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6798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 2"/>
          <p:cNvSpPr>
            <a:spLocks noGrp="1"/>
          </p:cNvSpPr>
          <p:nvPr>
            <p:ph type="body" idx="4294967295"/>
          </p:nvPr>
        </p:nvSpPr>
        <p:spPr>
          <a:xfrm>
            <a:off x="357188" y="642938"/>
            <a:ext cx="3829050" cy="1031875"/>
          </a:xfrm>
        </p:spPr>
        <p:txBody>
          <a:bodyPr anchor="b"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1600" b="1" smtClean="0">
                <a:cs typeface="Times New Roman" pitchFamily="18" charset="0"/>
              </a:rPr>
              <a:t>«Из истории нашей Родины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b="1" smtClean="0">
                <a:cs typeface="Times New Roman" pitchFamily="18" charset="0"/>
              </a:rPr>
              <a:t> (книги о далеких по времени событиях и людях, оставшихся в памяти народа на века)»</a:t>
            </a:r>
            <a:endParaRPr lang="ru-RU" altLang="ru-RU" sz="1600" b="1" smtClean="0"/>
          </a:p>
        </p:txBody>
      </p:sp>
      <p:sp>
        <p:nvSpPr>
          <p:cNvPr id="4096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214563"/>
            <a:ext cx="3543300" cy="4429125"/>
          </a:xfrm>
        </p:spPr>
        <p:txBody>
          <a:bodyPr/>
          <a:lstStyle/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cs typeface="Times New Roman" pitchFamily="18" charset="0"/>
              </a:rPr>
              <a:t>План:</a:t>
            </a:r>
          </a:p>
          <a:p>
            <a:pPr marL="0" indent="450850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smtClean="0">
                <a:cs typeface="Times New Roman" pitchFamily="18" charset="0"/>
              </a:rPr>
              <a:t>О каком герое читал? </a:t>
            </a:r>
          </a:p>
          <a:p>
            <a:pPr marL="0" indent="45085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smtClean="0">
                <a:cs typeface="Times New Roman" pitchFamily="18" charset="0"/>
              </a:rPr>
              <a:t>Где? </a:t>
            </a:r>
          </a:p>
          <a:p>
            <a:pPr marL="0" indent="45085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smtClean="0">
                <a:cs typeface="Times New Roman" pitchFamily="18" charset="0"/>
              </a:rPr>
              <a:t>Что узнал о нем (его мечтах, делах, борьбе) и о времени, когда он жил? </a:t>
            </a:r>
          </a:p>
          <a:p>
            <a:pPr marL="0" indent="45085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smtClean="0">
                <a:cs typeface="Times New Roman" pitchFamily="18" charset="0"/>
              </a:rPr>
              <a:t>Как об этом рассказано</a:t>
            </a:r>
            <a:br>
              <a:rPr lang="ru-RU" altLang="ru-RU" sz="2000" smtClean="0">
                <a:cs typeface="Times New Roman" pitchFamily="18" charset="0"/>
              </a:rPr>
            </a:br>
            <a:r>
              <a:rPr lang="ru-RU" altLang="ru-RU" sz="2000" smtClean="0">
                <a:cs typeface="Times New Roman" pitchFamily="18" charset="0"/>
              </a:rPr>
              <a:t>в прочитанной книге (выбрать и прочитать наиболее запоминающийся отрывок)?</a:t>
            </a:r>
            <a:endParaRPr lang="ru-RU" altLang="ru-RU" sz="2000" smtClean="0"/>
          </a:p>
        </p:txBody>
      </p:sp>
      <p:sp>
        <p:nvSpPr>
          <p:cNvPr id="4096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786313" y="500063"/>
            <a:ext cx="4041775" cy="1071562"/>
          </a:xfrm>
        </p:spPr>
        <p:txBody>
          <a:bodyPr anchor="b"/>
          <a:lstStyle/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cs typeface="Times New Roman" pitchFamily="18" charset="0"/>
              </a:rPr>
              <a:t>—	</a:t>
            </a:r>
            <a:r>
              <a:rPr lang="ru-RU" altLang="ru-RU" sz="1600" b="1" smtClean="0">
                <a:cs typeface="Times New Roman" pitchFamily="18" charset="0"/>
              </a:rPr>
              <a:t>«В путь, друзья!  (Книги о путешествиях и путешественниках, настоящих и вымышленных)»</a:t>
            </a:r>
            <a:endParaRPr lang="ru-RU" altLang="ru-RU" sz="1200" b="1" smtClean="0"/>
          </a:p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endParaRPr lang="ru-RU" altLang="ru-RU" sz="1600" b="1" smtClean="0"/>
          </a:p>
        </p:txBody>
      </p:sp>
      <p:sp>
        <p:nvSpPr>
          <p:cNvPr id="40965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357813" y="2143125"/>
            <a:ext cx="3328987" cy="4143375"/>
          </a:xfrm>
        </p:spPr>
        <p:txBody>
          <a:bodyPr/>
          <a:lstStyle/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cs typeface="Times New Roman" pitchFamily="18" charset="0"/>
              </a:rPr>
              <a:t>План:</a:t>
            </a:r>
          </a:p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r>
              <a:rPr lang="en-US" altLang="ru-RU" sz="2400" smtClean="0">
                <a:cs typeface="Times New Roman" pitchFamily="18" charset="0"/>
              </a:rPr>
              <a:t>-</a:t>
            </a:r>
            <a:r>
              <a:rPr lang="ru-RU" altLang="ru-RU" sz="2000" smtClean="0">
                <a:cs typeface="Times New Roman" pitchFamily="18" charset="0"/>
              </a:rPr>
              <a:t>	Кто, когда и зачем путешествовал в прочитанной тобой</a:t>
            </a:r>
            <a:br>
              <a:rPr lang="ru-RU" altLang="ru-RU" sz="2000" smtClean="0">
                <a:cs typeface="Times New Roman" pitchFamily="18" charset="0"/>
              </a:rPr>
            </a:br>
            <a:r>
              <a:rPr lang="ru-RU" altLang="ru-RU" sz="2000" smtClean="0">
                <a:cs typeface="Times New Roman" pitchFamily="18" charset="0"/>
              </a:rPr>
              <a:t>книге? </a:t>
            </a:r>
          </a:p>
          <a:p>
            <a:pPr marL="0" indent="4508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smtClean="0">
                <a:cs typeface="Times New Roman" pitchFamily="18" charset="0"/>
              </a:rPr>
              <a:t>- Что случилось с ним в пути?</a:t>
            </a:r>
          </a:p>
          <a:p>
            <a:pPr marL="0" indent="450850" eaLnBrk="1" hangingPunct="1">
              <a:spcBef>
                <a:spcPct val="0"/>
              </a:spcBef>
              <a:buFontTx/>
              <a:buNone/>
            </a:pPr>
            <a:r>
              <a:rPr lang="ru-RU" altLang="ru-RU" sz="2000" smtClean="0">
                <a:cs typeface="Times New Roman" pitchFamily="18" charset="0"/>
              </a:rPr>
              <a:t>-  Как твой герой относился    к словам «нельзя», «надо», «хочу», «могу»?</a:t>
            </a:r>
            <a:endParaRPr lang="ru-RU" altLang="ru-RU" sz="2000" smtClean="0"/>
          </a:p>
          <a:p>
            <a:pPr marL="0" indent="450850" eaLnBrk="1" hangingPunct="1"/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11393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11430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400"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625" y="357188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smtClean="0"/>
              <a:t>Заповеди читателя:</a:t>
            </a:r>
          </a:p>
        </p:txBody>
      </p:sp>
      <p:sp>
        <p:nvSpPr>
          <p:cNvPr id="41988" name="Содержимое 3"/>
          <p:cNvSpPr>
            <a:spLocks noGrp="1"/>
          </p:cNvSpPr>
          <p:nvPr>
            <p:ph idx="4294967295"/>
          </p:nvPr>
        </p:nvSpPr>
        <p:spPr>
          <a:xfrm>
            <a:off x="500063" y="1000125"/>
            <a:ext cx="8229600" cy="5214938"/>
          </a:xfrm>
        </p:spPr>
        <p:txBody>
          <a:bodyPr/>
          <a:lstStyle/>
          <a:p>
            <a:pPr eaLnBrk="1" hangingPunct="1">
              <a:buFont typeface="Arial" charset="0"/>
              <a:buAutoNum type="arabicPeriod"/>
            </a:pPr>
            <a:endParaRPr lang="ru-RU" altLang="ru-RU" sz="2400" b="1" smtClean="0"/>
          </a:p>
          <a:p>
            <a:pPr eaLnBrk="1" hangingPunct="1">
              <a:buFont typeface="Arial" charset="0"/>
              <a:buAutoNum type="arabicPeriod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Прежде чем читать, определи, о каком времени (эпохе) рассказывает книга, а закончив чтение, установи, долго ли длились события.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Обрати внимание, где (в каком месте, в какой стране) и с кем происходит все, о чем рассказано.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Используя книги-справочники и иллюстрации, постарайся представить героев  и  обстановку  как  можно более  конкретно.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Если книга «толстая», читай ее по частям.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Закрывая книгу, даже прочитав лишь часть ее, обдумай, что запомнилось, что взволновало, испугало, обрадовало, пора­зило, удивило.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val="2259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785813" y="1571625"/>
            <a:ext cx="80724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6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. Сравни свое впечатление от чтения сегодня с тем, что испытал вчера.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7.Сразу выделяй и объясняй себе все непонятное.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8. Возвращайся к прочитанному, перечитывай, отмечай, выписывай.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9. Дочитав книгу, представь ее содержание в целом, вспомни героев, реши для себя, хороша ли книга и чем именно хороша.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10.Сопоставь прочитанное с тем, что тебе было известно ранее, или с тем, что ты узнал об этом сейчас, но из других источников.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/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642938" y="642938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Заповеди</a:t>
            </a:r>
            <a:r>
              <a:rPr lang="ru-RU" altLang="ru-RU"/>
              <a:t> </a:t>
            </a:r>
            <a:r>
              <a:rPr lang="ru-RU" altLang="ru-RU" sz="3200"/>
              <a:t>читателя:</a:t>
            </a:r>
          </a:p>
        </p:txBody>
      </p:sp>
    </p:spTree>
    <p:extLst>
      <p:ext uri="{BB962C8B-B14F-4D97-AF65-F5344CB8AC3E}">
        <p14:creationId xmlns:p14="http://schemas.microsoft.com/office/powerpoint/2010/main" val="4433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357188" y="1785938"/>
            <a:ext cx="8143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/>
              <a:t>Обдумывание прочитанного не завершается уроком внеклассного чтения по теме. Оно, как правило, продолжается и после урока: </a:t>
            </a:r>
          </a:p>
          <a:p>
            <a:pPr algn="just" eaLnBrk="1" hangingPunct="1"/>
            <a:r>
              <a:rPr lang="ru-RU" altLang="ru-RU" sz="2400" b="1"/>
              <a:t>во-первых, </a:t>
            </a:r>
            <a:r>
              <a:rPr lang="ru-RU" altLang="ru-RU" sz="2400"/>
              <a:t>потому, </a:t>
            </a:r>
            <a:r>
              <a:rPr lang="ru-RU" altLang="ru-RU" sz="2400" b="1"/>
              <a:t>что не все дети в состоянии ответить в течение 45 минут, а результативность работы должен ощутить каждый;</a:t>
            </a:r>
          </a:p>
          <a:p>
            <a:pPr algn="just" eaLnBrk="1" hangingPunct="1"/>
            <a:r>
              <a:rPr lang="ru-RU" altLang="ru-RU" sz="2400" b="1"/>
              <a:t> во-вторых, потому, что менее подготовленные учащиеся успевают прочитать к уроку лишь минимум литературы, причем той, которая доступна им без предварительной беседы.</a:t>
            </a:r>
            <a:r>
              <a:rPr lang="ru-RU" altLang="ru-RU" sz="2400"/>
              <a:t> </a:t>
            </a:r>
          </a:p>
        </p:txBody>
      </p:sp>
      <p:sp>
        <p:nvSpPr>
          <p:cNvPr id="4403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63" y="857250"/>
            <a:ext cx="822960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Особенности </a:t>
            </a:r>
            <a:br>
              <a:rPr lang="ru-RU" altLang="ru-RU" smtClean="0"/>
            </a:b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92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500063"/>
            <a:ext cx="8229600" cy="78581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Периодическая печать</a:t>
            </a:r>
            <a:endParaRPr lang="ru-RU" alt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4510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10—12 минут для того, чтобы  номер рассмотреть — в меру сил и умения — и, что заинтересует, прочитать. 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А когда самостоятельное изучение номера закончено, происходит коллективный анализ: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/>
            <a:r>
              <a:rPr lang="ru-RU" altLang="ru-RU" sz="2400" smtClean="0"/>
              <a:t> </a:t>
            </a:r>
            <a:r>
              <a:rPr lang="ru-RU" altLang="ru-RU" sz="2400" b="1" smtClean="0"/>
              <a:t>что и кому журнал о себе рассказал, </a:t>
            </a:r>
          </a:p>
          <a:p>
            <a:pPr eaLnBrk="1" hangingPunct="1"/>
            <a:r>
              <a:rPr lang="ru-RU" altLang="ru-RU" sz="2400" b="1" smtClean="0"/>
              <a:t>чем и кого заинтересовал,</a:t>
            </a:r>
          </a:p>
          <a:p>
            <a:pPr eaLnBrk="1" hangingPunct="1"/>
            <a:r>
              <a:rPr lang="ru-RU" altLang="ru-RU" sz="2400" b="1" smtClean="0"/>
              <a:t>что и почему не увидели, не разглядели и </a:t>
            </a:r>
          </a:p>
          <a:p>
            <a:pPr eaLnBrk="1" hangingPunct="1"/>
            <a:r>
              <a:rPr lang="ru-RU" altLang="ru-RU" sz="2400" b="1" smtClean="0"/>
              <a:t>зачем это «что» надо видеть читателю.</a:t>
            </a:r>
            <a:endParaRPr lang="ru-RU" altLang="ru-RU" sz="2400" smtClean="0"/>
          </a:p>
          <a:p>
            <a:pPr eaLnBrk="1" hangingPunct="1"/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14795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28625" y="1428750"/>
            <a:ext cx="7858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Исходя из единой учебно-воспитательной цели —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учить выбирать и читать книги, учитель ставит перед классом общую познавательную задачу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рамках темы предстоящего урока. </a:t>
            </a: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Обязательно предусматриваются способы решения задачи применительно к возможностям каждого конкретного ребенка-читателя. </a:t>
            </a:r>
          </a:p>
        </p:txBody>
      </p:sp>
    </p:spTree>
    <p:extLst>
      <p:ext uri="{BB962C8B-B14F-4D97-AF65-F5344CB8AC3E}">
        <p14:creationId xmlns:p14="http://schemas.microsoft.com/office/powerpoint/2010/main" val="7865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Порядок записи: 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название, год издания, номер, страница, допустим:</a:t>
            </a:r>
            <a:endParaRPr lang="ru-RU" altLang="ru-RU" smtClean="0"/>
          </a:p>
          <a:p>
            <a:pPr eaLnBrk="1" hangingPunct="1"/>
            <a:r>
              <a:rPr lang="ru-RU" altLang="ru-RU" b="1" smtClean="0"/>
              <a:t> «Мурзилка», 1990, № 2, с. 20 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07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3538"/>
            <a:ext cx="507206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/>
          <a:stretch>
            <a:fillRect/>
          </a:stretch>
        </p:blipFill>
        <p:spPr bwMode="auto">
          <a:xfrm>
            <a:off x="5143500" y="214313"/>
            <a:ext cx="36433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18391"/>
          <a:stretch>
            <a:fillRect/>
          </a:stretch>
        </p:blipFill>
        <p:spPr bwMode="auto">
          <a:xfrm>
            <a:off x="357188" y="214313"/>
            <a:ext cx="44878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785813"/>
            <a:ext cx="8372475" cy="150018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400" b="1" smtClean="0"/>
              <a:t>ПРОВЕРКА И ОЦЕНКА УРОВНЯ ЧИТАТЕЛЬСКОЙ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/>
              <a:t>САМОСТОЯТЕЛЬНОСТИ НА ОСНОВНОМ ЭТАПЕ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/>
              <a:t>ОБУЧЕНИЯ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/>
              <a:t> 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49155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966913"/>
            <a:ext cx="8401050" cy="2530475"/>
          </a:xfrm>
        </p:spPr>
        <p:txBody>
          <a:bodyPr anchor="ctr">
            <a:spAutoFit/>
          </a:bodyPr>
          <a:lstStyle/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Где ты провел лето? (В городе, в деревне, в лагере,  дома, у родных...)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Читал ли ты книги?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Читал ли газеты, журналы? (Да, нет. Рассматривал.)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Сколько книг за лето прочитал? (2, 3, 5, 7...)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Какие помнишь? Назови.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О чем читаешь сейчас?</a:t>
            </a:r>
            <a:endParaRPr lang="ru-RU" altLang="ru-RU" sz="2000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smtClean="0">
                <a:cs typeface="Times New Roman" pitchFamily="18" charset="0"/>
              </a:rPr>
              <a:t>О чем хочешь читать в ближайшее время?</a:t>
            </a: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2220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План наблюдений: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u="sng" smtClean="0"/>
              <a:t>Нашел ли ребенок книгу к уроку внеклассного чтения и прочитал ли хотя бы одно произведение?</a:t>
            </a:r>
          </a:p>
          <a:p>
            <a:pPr eaLnBrk="1" hangingPunct="1"/>
            <a:r>
              <a:rPr lang="ru-RU" altLang="ru-RU" u="sng" smtClean="0"/>
              <a:t>Где взял книгу (дома, в библиотеке (в какой)?</a:t>
            </a:r>
          </a:p>
          <a:p>
            <a:pPr eaLnBrk="1" hangingPunct="1"/>
            <a:r>
              <a:rPr lang="ru-RU" altLang="ru-RU" u="sng" smtClean="0"/>
              <a:t>Не ошибся ли в выборе?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729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/>
              <a:t>На основном этапе </a:t>
            </a:r>
            <a:r>
              <a:rPr lang="ru-RU" altLang="ru-RU" sz="2400" smtClean="0"/>
              <a:t>обучения </a:t>
            </a:r>
            <a:r>
              <a:rPr lang="ru-RU" altLang="ru-RU" sz="2400" i="1" smtClean="0"/>
              <a:t>главным для наблюдения </a:t>
            </a:r>
            <a:r>
              <a:rPr lang="ru-RU" altLang="ru-RU" sz="2400" smtClean="0"/>
              <a:t>станет:</a:t>
            </a:r>
          </a:p>
          <a:p>
            <a:pPr lvl="1" eaLnBrk="1" hangingPunct="1">
              <a:buFontTx/>
              <a:buChar char="•"/>
            </a:pPr>
            <a:r>
              <a:rPr lang="ru-RU" altLang="ru-RU" sz="2400" smtClean="0"/>
              <a:t>правильность выбора книги;</a:t>
            </a:r>
          </a:p>
          <a:p>
            <a:pPr lvl="1" eaLnBrk="1" hangingPunct="1">
              <a:buFontTx/>
              <a:buChar char="•"/>
            </a:pPr>
            <a:r>
              <a:rPr lang="ru-RU" altLang="ru-RU" sz="2400" smtClean="0"/>
              <a:t>источник выбора книги;</a:t>
            </a:r>
          </a:p>
          <a:p>
            <a:pPr lvl="1" eaLnBrk="1" hangingPunct="1">
              <a:buFontTx/>
              <a:buChar char="•"/>
            </a:pPr>
            <a:r>
              <a:rPr lang="ru-RU" altLang="ru-RU" sz="2400" smtClean="0"/>
              <a:t>прочитал книгу или нет;</a:t>
            </a:r>
          </a:p>
          <a:p>
            <a:pPr lvl="1" eaLnBrk="1" hangingPunct="1">
              <a:buFontTx/>
              <a:buChar char="•"/>
            </a:pPr>
            <a:r>
              <a:rPr lang="ru-RU" altLang="ru-RU" sz="2400" smtClean="0"/>
              <a:t>вид и</a:t>
            </a:r>
            <a:r>
              <a:rPr lang="ru-RU" altLang="ru-RU" sz="2000" smtClean="0"/>
              <a:t> жанр выбранной книги.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Оценка выставляется по 5-балльной системе с учетом всех параметров.</a:t>
            </a:r>
          </a:p>
          <a:p>
            <a:pPr eaLnBrk="1" hangingPunct="1"/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10815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6000" smtClean="0"/>
              <a:t>Оценивание:</a:t>
            </a:r>
            <a:endParaRPr lang="ru-RU" altLang="ru-RU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00188"/>
            <a:ext cx="8229600" cy="485775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правильность и мотивированность ориентировки учащихся в книге и книгах;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полноту, точность, эмоциональность выводов и суждений о прочитанном, умение учащихся опереться при ответе на текст книги, привлечь иллюстрации и весь имеющийся читательский опыт, знания, умения;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отношение учащегося к книгам и самостоятельному чтению, а также общественную пользу, которую он приносит как читатель (его участие в создании классной библиотечки, картотеки, книжных выставок,  помощь товарищам при подготовке к урокам внеклассного чтения, шефство над менее опытными</a:t>
            </a:r>
            <a:r>
              <a:rPr lang="ru-RU" altLang="ru-RU" sz="2000" smtClean="0"/>
              <a:t> </a:t>
            </a:r>
            <a:r>
              <a:rPr lang="ru-RU" altLang="ru-RU" sz="2000" b="1" smtClean="0"/>
              <a:t>читателями, чтение книг малышам и т. п.).</a:t>
            </a:r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2959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0288" y="500063"/>
            <a:ext cx="6643687" cy="150018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На </a:t>
            </a:r>
            <a:r>
              <a:rPr lang="ru-RU" altLang="ru-RU" sz="2400" b="1" smtClean="0"/>
              <a:t>ЗАКЛЮЧИТЕЛЬНОМ ЭТАПЕ </a:t>
            </a:r>
            <a:br>
              <a:rPr lang="ru-RU" altLang="ru-RU" sz="2400" b="1" smtClean="0"/>
            </a:br>
            <a:r>
              <a:rPr lang="ru-RU" altLang="ru-RU" sz="2400" b="1" smtClean="0"/>
              <a:t>план наблюдений </a:t>
            </a:r>
            <a:endParaRPr lang="ru-RU" altLang="ru-RU" sz="2400" smtClean="0"/>
          </a:p>
        </p:txBody>
      </p:sp>
      <p:sp>
        <p:nvSpPr>
          <p:cNvPr id="53251" name="Содержимое 7"/>
          <p:cNvSpPr>
            <a:spLocks noGrp="1"/>
          </p:cNvSpPr>
          <p:nvPr>
            <p:ph idx="4294967295"/>
          </p:nvPr>
        </p:nvSpPr>
        <p:spPr>
          <a:xfrm>
            <a:off x="500063" y="2428875"/>
            <a:ext cx="8229600" cy="3886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Не выпадает ли из круга чтения учащегося художественная, научно-познавательная, справочная книга и детская периодика?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Что является для ребенка основным, что — дополнительным  (применительно к теме урока)?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96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428625" y="857250"/>
            <a:ext cx="82867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cs typeface="Times New Roman" pitchFamily="18" charset="0"/>
              </a:rPr>
              <a:t>Урок-отчет «По дорогам сказки», который целесообразно проводить сразу после зимних каникул, возможен такой план подготовки (по группам):</a:t>
            </a:r>
            <a:endParaRPr lang="ru-RU" altLang="ru-RU" sz="2400"/>
          </a:p>
          <a:p>
            <a:pPr algn="just"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Составить выставку прочитанных книг избранного сказочника (кому из авторов и каких именно сказок отдать предпочте­ние, коллектив каждой группы решает самостоятельно).</a:t>
            </a:r>
            <a:endParaRPr lang="ru-RU" altLang="ru-RU" sz="2400"/>
          </a:p>
          <a:p>
            <a:pPr algn="just"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Оформить иллюстрированную картотеку его сказок (три-пять названий).</a:t>
            </a:r>
            <a:endParaRPr lang="ru-RU" altLang="ru-RU" sz="2400"/>
          </a:p>
          <a:p>
            <a:pPr algn="just"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Интересно рассказать о сказочнике.</a:t>
            </a:r>
            <a:endParaRPr lang="ru-RU" altLang="ru-RU" sz="2400"/>
          </a:p>
          <a:p>
            <a:pPr algn="just"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Одну из его сказок пересказать, разыграть или прочесть в лицах, но не занимать более 3—4 минут.</a:t>
            </a:r>
            <a:endParaRPr lang="ru-RU" altLang="ru-RU" sz="2400"/>
          </a:p>
          <a:p>
            <a:pPr algn="just">
              <a:buFontTx/>
              <a:buChar char="•"/>
            </a:pPr>
            <a:r>
              <a:rPr lang="ru-RU" altLang="ru-RU" sz="2400">
                <a:cs typeface="Times New Roman" pitchFamily="18" charset="0"/>
              </a:rPr>
              <a:t>Подготовить по сказкам избранного писателя два-три занимательных вопроса, или плакат-викторину, или живые картины-загадки.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206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9950"/>
          </a:xfrm>
        </p:spPr>
        <p:txBody>
          <a:bodyPr/>
          <a:lstStyle/>
          <a:p>
            <a:pPr eaLnBrk="1" hangingPunct="1"/>
            <a:r>
              <a:rPr lang="ru-RU" altLang="ru-RU" smtClean="0"/>
              <a:t>Работа над планом урока:</a:t>
            </a:r>
          </a:p>
        </p:txBody>
      </p:sp>
      <p:sp>
        <p:nvSpPr>
          <p:cNvPr id="55299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500188"/>
            <a:ext cx="8229600" cy="43672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smtClean="0"/>
              <a:t>1) изучение конспекта и рабочих материалов к уроку, предложенному в пособии для учителя на данном этапе и неделе обучения; </a:t>
            </a:r>
          </a:p>
          <a:p>
            <a:pPr eaLnBrk="1" hangingPunct="1"/>
            <a:r>
              <a:rPr lang="ru-RU" altLang="ru-RU" sz="2000" smtClean="0"/>
              <a:t>2) отбор детских книг, произведений и средств наглядности, которые составят содержание урока, запланированного учителем на аналогичную или оригинальную тему; </a:t>
            </a:r>
          </a:p>
          <a:p>
            <a:pPr eaLnBrk="1" hangingPunct="1"/>
            <a:r>
              <a:rPr lang="ru-RU" altLang="ru-RU" sz="2000" smtClean="0"/>
              <a:t>3) конкретизация плана, предложенного в пособии, или составление нового плана, исходя из фактического книжного фонда, которым учитель располагает; </a:t>
            </a:r>
          </a:p>
          <a:p>
            <a:pPr eaLnBrk="1" hangingPunct="1"/>
            <a:r>
              <a:rPr lang="ru-RU" altLang="ru-RU" sz="2000" smtClean="0"/>
              <a:t>4) обдумывание беседы с учащимися: выделение смысловых узлов и расстановка акцентов в беседе о прочитанных книгах, исходя из уровня готовности учащихся к чтению книг вообще и их подготовки к данному уроку в частнос­ти; </a:t>
            </a:r>
          </a:p>
          <a:p>
            <a:pPr eaLnBrk="1" hangingPunct="1"/>
            <a:r>
              <a:rPr lang="ru-RU" altLang="ru-RU" sz="2000" smtClean="0"/>
              <a:t>5)  анализ и оценка хода и результатов урока.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587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00063" y="1071563"/>
            <a:ext cx="82153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Специфической задачей методики работы с детской книгой на основном этапе обучения продолжает оставаться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задача организации общей беседы по теме урока с опорой на разные прочитанные детьми источники. </a:t>
            </a:r>
          </a:p>
        </p:txBody>
      </p:sp>
    </p:spTree>
    <p:extLst>
      <p:ext uri="{BB962C8B-B14F-4D97-AF65-F5344CB8AC3E}">
        <p14:creationId xmlns:p14="http://schemas.microsoft.com/office/powerpoint/2010/main" val="36201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47625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Схема анализа любого урока внеклассного чтения</a:t>
            </a:r>
            <a:endParaRPr lang="ru-RU" altLang="ru-RU" sz="2000" smtClean="0"/>
          </a:p>
        </p:txBody>
      </p:sp>
      <p:sp>
        <p:nvSpPr>
          <p:cNvPr id="56323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329613" cy="5143500"/>
          </a:xfrm>
        </p:spPr>
        <p:txBody>
          <a:bodyPr/>
          <a:lstStyle/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000" smtClean="0"/>
              <a:t>Соответствует ли урок структуре: по элементам, по времени?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000" smtClean="0"/>
              <a:t>Каково количество и качество учебного материала (детских книг и литературных произведений): доступен ли он детям; соответствует ли программе (этапу обучения); хорош ли для литератур­ного развития детей?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000" smtClean="0"/>
              <a:t>Были ли на уроке учебные ситуации: чему дети учились заново; что закреплялось, отрабатывалось, повторялось; как подготовлено и разъяснено домашнее задание?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000" smtClean="0"/>
              <a:t>Не  было ли на уроке лишнего оборудования: лишних детских книг или иллюстраций; неоправданного применения аудио­визуальных средств?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ru-RU" altLang="ru-RU" sz="2000" smtClean="0"/>
              <a:t>Каковы роль и место учителя на уроке: не выполнял ли он сам ту деятельность, которая доступна детям; как и в чем прояв­лял себя как опытный и заинтересованный читатель, любящий и знающий детские книги?</a:t>
            </a:r>
          </a:p>
          <a:p>
            <a:pPr marL="457200" indent="-457200" algn="just" eaLnBrk="1" hangingPunct="1">
              <a:buFontTx/>
              <a:buAutoNum type="arabicPeriod"/>
            </a:pP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42472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9750" y="1214438"/>
            <a:ext cx="81756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Залог успеха — систематичность обучения и рекомендация детям по теме</a:t>
            </a:r>
            <a:r>
              <a:rPr lang="ru-RU" altLang="ru-RU" sz="2800"/>
              <a:t> каждого предстоящего урока столь доступных, посильных и разнообразных </a:t>
            </a:r>
            <a:r>
              <a:rPr lang="ru-RU" altLang="ru-RU" sz="2800" b="1"/>
              <a:t>источников,</a:t>
            </a:r>
            <a:r>
              <a:rPr lang="ru-RU" altLang="ru-RU" sz="2800"/>
              <a:t> чтобы уже сам перечень создавал стимул для разностороннего и индивидуального подхода к теме. </a:t>
            </a:r>
          </a:p>
        </p:txBody>
      </p:sp>
    </p:spTree>
    <p:extLst>
      <p:ext uri="{BB962C8B-B14F-4D97-AF65-F5344CB8AC3E}">
        <p14:creationId xmlns:p14="http://schemas.microsoft.com/office/powerpoint/2010/main" val="3447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90206" y="2852936"/>
            <a:ext cx="774541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читать и перечитывать книги не потому, что ты должен их запомнить и «отчитаться», а потому, что это нужно тебе самому, потому, что ты видишь, как учишься познавать путем чтения и окружающий мир, и самого себя, учишься помогать и себе, и людям.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690206" y="764704"/>
            <a:ext cx="7996593" cy="136815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/>
              <a:t>Основная заповедь читательской культуры</a:t>
            </a:r>
            <a:r>
              <a:rPr lang="en-US" altLang="ru-RU" sz="3600" b="1" dirty="0" smtClean="0"/>
              <a:t> </a:t>
            </a:r>
            <a:r>
              <a:rPr lang="en-US" altLang="ru-RU" sz="4000" b="1" dirty="0" smtClean="0"/>
              <a:t>- </a:t>
            </a:r>
            <a:endParaRPr lang="ru-RU" alt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9041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11559" y="1667252"/>
            <a:ext cx="81038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Но большая часть самостоятельной учебной деятельности с детскими книгами осуществляется теперь детьми не в классе на уроке, 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во внеурочное время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дома и в библиотеке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без чьего бы то ни было вмешательства, на основе личного читательского опыта и в меру освоенных к моменту чтения общих и специальных читательских знаний,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5207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00063" y="785813"/>
            <a:ext cx="79295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Уроки же внеклассного чтения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подводят итоги работы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учащихся с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книгами и среди книг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 период их внеурочной самостоятельной деятельности,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дают им новые знания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(прежде всего фиксируют внимание на широком круге хорошей доступной литературы, а также на целесообразных и общепринятых читательских приемах, нормах, правилах, пособиях, помогающих читать),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увлекают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детей очередными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темами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чтения и, позволяя объективно проконтролировать и оценить себя,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обеспечивают стройность и последовательность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домашнего чтения детей по их собственному выбору на все более и более высоком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2761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3339</Words>
  <Application>Microsoft Office PowerPoint</Application>
  <PresentationFormat>Экран (4:3)</PresentationFormat>
  <Paragraphs>288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Сущность педагогического руководства  </vt:lpstr>
      <vt:lpstr>Задача:</vt:lpstr>
      <vt:lpstr>Презентация PowerPoint</vt:lpstr>
      <vt:lpstr>Презентация PowerPoint</vt:lpstr>
      <vt:lpstr>Презентация PowerPoint</vt:lpstr>
      <vt:lpstr>Основная заповедь читательской культуры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занятия на этапе: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Заповеди читателя:</vt:lpstr>
      <vt:lpstr>Презентация PowerPoint</vt:lpstr>
      <vt:lpstr> Особенности  </vt:lpstr>
      <vt:lpstr>Периодическая печать</vt:lpstr>
      <vt:lpstr>Порядок записи: </vt:lpstr>
      <vt:lpstr>Презентация PowerPoint</vt:lpstr>
      <vt:lpstr>Презентация PowerPoint</vt:lpstr>
      <vt:lpstr>ПРОВЕРКА И ОЦЕНКА УРОВНЯ ЧИТАТЕЛЬСКОЙ САМОСТОЯТЕЛЬНОСТИ НА ОСНОВНОМ ЭТАПЕ ОБУЧЕНИЯ   </vt:lpstr>
      <vt:lpstr>План наблюдений:</vt:lpstr>
      <vt:lpstr>Презентация PowerPoint</vt:lpstr>
      <vt:lpstr>Оценивание:</vt:lpstr>
      <vt:lpstr>На ЗАКЛЮЧИТЕЛЬНОМ ЭТАПЕ  план наблюдений </vt:lpstr>
      <vt:lpstr>Презентация PowerPoint</vt:lpstr>
      <vt:lpstr>Работа над планом урока:</vt:lpstr>
      <vt:lpstr>Схема анализа любого урока внеклассного чтения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40</cp:revision>
  <dcterms:created xsi:type="dcterms:W3CDTF">2013-08-20T22:02:58Z</dcterms:created>
  <dcterms:modified xsi:type="dcterms:W3CDTF">2015-01-13T15:20:47Z</dcterms:modified>
</cp:coreProperties>
</file>