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7" r:id="rId19"/>
    <p:sldId id="328" r:id="rId20"/>
    <p:sldId id="329" r:id="rId21"/>
    <p:sldId id="330" r:id="rId22"/>
    <p:sldId id="331" r:id="rId23"/>
    <p:sldId id="332" r:id="rId24"/>
    <p:sldId id="33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584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692696"/>
            <a:ext cx="69885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84312" y="1340768"/>
            <a:ext cx="8136904" cy="2597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Внеклассное чтение 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начальный этап</a:t>
            </a:r>
          </a:p>
          <a:p>
            <a:pPr>
              <a:lnSpc>
                <a:spcPct val="150000"/>
              </a:lnSpc>
            </a:pPr>
            <a:r>
              <a:rPr lang="ru-RU" sz="4000" b="1" dirty="0" smtClean="0">
                <a:latin typeface="Century Schoolbook" panose="02040604050505020304" pitchFamily="18" charset="0"/>
              </a:rPr>
              <a:t>Часть 2</a:t>
            </a:r>
            <a:endParaRPr lang="ru-RU" sz="4000" b="1" dirty="0">
              <a:latin typeface="Century Schoolbook" panose="02040604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altLang="ru-RU" sz="2800" b="1" smtClean="0"/>
              <a:t>Структура занятия на начальном этапе:</a:t>
            </a:r>
            <a:br>
              <a:rPr lang="ru-RU" altLang="ru-RU" sz="2800" b="1" smtClean="0"/>
            </a:br>
            <a:endParaRPr lang="ru-RU" altLang="ru-RU" sz="2800" b="1" smtClean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5572125"/>
          </a:xfrm>
        </p:spPr>
        <p:txBody>
          <a:bodyPr/>
          <a:lstStyle/>
          <a:p>
            <a:pPr>
              <a:buFont typeface="Arial" charset="0"/>
              <a:buAutoNum type="arabicPeriod"/>
            </a:pPr>
            <a:r>
              <a:rPr lang="ru-RU" altLang="ru-RU" sz="2400" smtClean="0"/>
              <a:t>Решение задач по ориентировке в книгах (до 5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Чтение учителем художественного произведения  вслух (до 7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Рассуждения о прочитанном  (до 5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Самостоятельное знакомство учащихся с новой  книгой, которую предстоит читать  (до 5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Чтение учащимися названного учителем произведения   про себя                  ( до 10 — 12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Выявление и оценка качества самостоятельного  чтения- рассматривания (до  7  —  10  мин)</a:t>
            </a:r>
          </a:p>
          <a:p>
            <a:pPr>
              <a:buFont typeface="Arial" charset="0"/>
              <a:buAutoNum type="arabicPeriod"/>
            </a:pPr>
            <a:r>
              <a:rPr lang="ru-RU" altLang="ru-RU" sz="2400" smtClean="0"/>
              <a:t>Рекомендации к  внеурочной деятельности с книгой  на текущую неделю  (1 — 2 мин)</a:t>
            </a:r>
          </a:p>
          <a:p>
            <a:pPr>
              <a:buFont typeface="Wingdings" pitchFamily="2" charset="2"/>
              <a:buNone/>
            </a:pPr>
            <a:endParaRPr lang="ru-RU" altLang="ru-RU" sz="1800" smtClean="0"/>
          </a:p>
        </p:txBody>
      </p:sp>
    </p:spTree>
    <p:extLst>
      <p:ext uri="{BB962C8B-B14F-4D97-AF65-F5344CB8AC3E}">
        <p14:creationId xmlns:p14="http://schemas.microsoft.com/office/powerpoint/2010/main" val="169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8229600" cy="928688"/>
          </a:xfrm>
        </p:spPr>
        <p:txBody>
          <a:bodyPr/>
          <a:lstStyle/>
          <a:p>
            <a:r>
              <a:rPr lang="ru-RU" altLang="ru-RU" sz="2000" smtClean="0"/>
              <a:t>Особенности методики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438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 smtClean="0"/>
              <a:t>Чтобы организовать самостоятельное знакомство учащихся с книгами, отобранными к уроку учителем, рекомендуется выставлять эти книги или часть книг (в зависимости от цели обучения) у доски и приучать детей рассматривать книги до урока, в перемену. Чтобы дети у доски не толпились и не мешали друг другу, книги одинакового названия лучше выставлять стопкой по пять-шесть экземпляров. Взяв книгу и рассмотрев ее, индивидуально или с товарищем, ребенок затем сразу же возвращает ее на место и берет другую книгу, если книг несколько.</a:t>
            </a:r>
          </a:p>
        </p:txBody>
      </p:sp>
    </p:spTree>
    <p:extLst>
      <p:ext uri="{BB962C8B-B14F-4D97-AF65-F5344CB8AC3E}">
        <p14:creationId xmlns:p14="http://schemas.microsoft.com/office/powerpoint/2010/main" val="4165052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 smtClean="0"/>
              <a:t>Особенности методики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На уроке для индивидуального самостоятельного чтения-рассматривания надо предлагать учащимся (всем и каждому) одну и ту же книгу и одно и то же художественное произведение. Для этого в классе к каждому уроку должны быть приготовлены «коллективки».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91395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357188" y="1216491"/>
            <a:ext cx="86439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2800" dirty="0">
                <a:cs typeface="Times New Roman" pitchFamily="18" charset="0"/>
              </a:rPr>
              <a:t>Как только детская книга оказывается перед </a:t>
            </a:r>
            <a:r>
              <a:rPr lang="ru-RU" altLang="ru-RU" sz="2800" dirty="0" smtClean="0">
                <a:cs typeface="Times New Roman" pitchFamily="18" charset="0"/>
              </a:rPr>
              <a:t>ребенком на </a:t>
            </a:r>
            <a:r>
              <a:rPr lang="ru-RU" altLang="ru-RU" sz="2800" dirty="0">
                <a:cs typeface="Times New Roman" pitchFamily="18" charset="0"/>
              </a:rPr>
              <a:t>парте, он, не дожидаясь никакой </a:t>
            </a:r>
            <a:r>
              <a:rPr lang="ru-RU" altLang="ru-RU" sz="2800" dirty="0" smtClean="0">
                <a:cs typeface="Times New Roman" pitchFamily="18" charset="0"/>
              </a:rPr>
              <a:t>дополнительной команды, может </a:t>
            </a:r>
            <a:r>
              <a:rPr lang="ru-RU" altLang="ru-RU" sz="2800" dirty="0">
                <a:cs typeface="Times New Roman" pitchFamily="18" charset="0"/>
              </a:rPr>
              <a:t>и должен сразу же приступать к работе: рассмотреть, перелистать книгу, предположительно по внешним приметам определить, о чем ему предстоит читать, по оглавлению найти нужное произведение, прочесть заглавие, настроиться на чтение и затем тихо, не мешая соседу по парте, самостоятельно читать произ­ведение, стараясь его понять.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379748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85750" y="571500"/>
            <a:ext cx="8501063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2000">
                <a:cs typeface="Times New Roman" pitchFamily="18" charset="0"/>
              </a:rPr>
              <a:t>На каждом уроке внеклассного чтения на этом этапе обучения учитель последовательно приучает детей воспринимать и </a:t>
            </a:r>
            <a:r>
              <a:rPr lang="ru-RU" altLang="ru-RU" sz="2000" b="1">
                <a:cs typeface="Times New Roman" pitchFamily="18" charset="0"/>
              </a:rPr>
              <a:t>воспроизводить в записи названия книг</a:t>
            </a:r>
            <a:r>
              <a:rPr lang="ru-RU" altLang="ru-RU" sz="2000">
                <a:cs typeface="Times New Roman" pitchFamily="18" charset="0"/>
              </a:rPr>
              <a:t>, с которыми класс работает на уроке: фамилию автора на первой строке и заглавие произведения или книги на второй строке, отступая от края, примерно под третьей буквой фамилии автора. Сначала учи­тель делает такую запись на доске сам, а первоклассники при­выкают ее осмысленно прочитывать, обдумывать, «расшифро­вывать». Затем через четыре-пять недель к такого рода записи привлекаются и учащиеся.</a:t>
            </a:r>
            <a:endParaRPr lang="ru-RU" altLang="ru-RU" sz="2000"/>
          </a:p>
          <a:p>
            <a:pPr algn="just"/>
            <a:endParaRPr lang="ru-RU" altLang="ru-RU" sz="2400">
              <a:cs typeface="Times New Roman" pitchFamily="18" charset="0"/>
            </a:endParaRPr>
          </a:p>
          <a:p>
            <a:pPr algn="just"/>
            <a:r>
              <a:rPr lang="ru-RU" altLang="ru-RU" sz="2400">
                <a:cs typeface="Times New Roman" pitchFamily="18" charset="0"/>
              </a:rPr>
              <a:t>Образец  записи:</a:t>
            </a:r>
            <a:endParaRPr lang="ru-RU" altLang="ru-RU" sz="2400"/>
          </a:p>
          <a:p>
            <a:pPr algn="just"/>
            <a:endParaRPr lang="ru-RU" altLang="ru-RU" sz="2400" u="sng">
              <a:cs typeface="Times New Roman" pitchFamily="18" charset="0"/>
            </a:endParaRPr>
          </a:p>
          <a:p>
            <a:pPr algn="just"/>
            <a:endParaRPr lang="ru-RU" altLang="ru-RU" sz="2400" u="sng">
              <a:cs typeface="Times New Roman" pitchFamily="18" charset="0"/>
            </a:endParaRPr>
          </a:p>
          <a:p>
            <a:pPr algn="just"/>
            <a:r>
              <a:rPr lang="ru-RU" altLang="ru-RU" sz="2400" u="sng">
                <a:cs typeface="Times New Roman" pitchFamily="18" charset="0"/>
              </a:rPr>
              <a:t>Кассиль.</a:t>
            </a:r>
            <a:r>
              <a:rPr lang="ru-RU" altLang="ru-RU" sz="2400">
                <a:cs typeface="Times New Roman" pitchFamily="18" charset="0"/>
              </a:rPr>
              <a:t>	</a:t>
            </a:r>
            <a:endParaRPr lang="ru-RU" altLang="ru-RU" sz="2400"/>
          </a:p>
          <a:p>
            <a:pPr algn="just"/>
            <a:r>
              <a:rPr lang="ru-RU" altLang="ru-RU" sz="2400" u="sng">
                <a:cs typeface="Times New Roman" pitchFamily="18" charset="0"/>
              </a:rPr>
              <a:t>    Твои защитники.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626670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714375"/>
            <a:ext cx="4786312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63" y="4572000"/>
          <a:ext cx="2749550" cy="1066800"/>
        </p:xfrm>
        <a:graphic>
          <a:graphicData uri="http://schemas.openxmlformats.org/drawingml/2006/table">
            <a:tbl>
              <a:tblPr/>
              <a:tblGrid>
                <a:gridCol w="2749550"/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Жариков Л.М.</a:t>
                      </a: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Последняя ночь</a:t>
                      </a: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Рис. В.Шеглова. М., «Дет. лит.», 1980, 30 стр. с илл.</a:t>
                      </a: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Серия «Книга за книгой» </a:t>
                      </a:r>
                      <a:endParaRPr kumimoji="0" lang="ru-RU" alt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3" name="Rectangle 1"/>
          <p:cNvSpPr>
            <a:spLocks noChangeArrowheads="1"/>
          </p:cNvSpPr>
          <p:nvPr/>
        </p:nvSpPr>
        <p:spPr bwMode="auto">
          <a:xfrm>
            <a:off x="5357813" y="3071813"/>
            <a:ext cx="350043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1400">
                <a:cs typeface="Times New Roman" pitchFamily="18" charset="0"/>
              </a:rPr>
              <a:t>«Это грустный и героический рассказ о событиях гражданской войны, о помощи двух </a:t>
            </a:r>
            <a:endParaRPr lang="ru-RU" altLang="ru-RU" sz="1100"/>
          </a:p>
          <a:p>
            <a:pPr algn="just"/>
            <a:r>
              <a:rPr lang="ru-RU" altLang="ru-RU" sz="1400">
                <a:cs typeface="Times New Roman" pitchFamily="18" charset="0"/>
              </a:rPr>
              <a:t>мальчиков красноармейцам в                      борьбе с белогвардейцами, о подвиге одного из них».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8111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914400" y="-1357313"/>
            <a:ext cx="8229600" cy="685800"/>
          </a:xfrm>
        </p:spPr>
        <p:txBody>
          <a:bodyPr/>
          <a:lstStyle/>
          <a:p>
            <a:endParaRPr lang="ru-RU" altLang="ru-RU" sz="2800" smtClean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214313" y="428625"/>
            <a:ext cx="8929687" cy="6429375"/>
          </a:xfrm>
        </p:spPr>
        <p:txBody>
          <a:bodyPr/>
          <a:lstStyle/>
          <a:p>
            <a:r>
              <a:rPr lang="ru-RU" altLang="ru-RU" sz="2400" smtClean="0"/>
              <a:t>Вся учебная деятельность учащихся по внеклассному чтению на любом этапе обучения обязательно проверяется и оценивается учителем. Систематическому учету подлежит: </a:t>
            </a:r>
          </a:p>
          <a:p>
            <a:r>
              <a:rPr lang="ru-RU" altLang="ru-RU" sz="2400" smtClean="0"/>
              <a:t> во-первых, осведомленность учащихся в круге детского чтения, </a:t>
            </a:r>
          </a:p>
          <a:p>
            <a:r>
              <a:rPr lang="ru-RU" altLang="ru-RU" sz="2400" smtClean="0"/>
              <a:t>во-вторых, отношение детей к книгам и к самостоятельному чтению, </a:t>
            </a:r>
          </a:p>
          <a:p>
            <a:r>
              <a:rPr lang="ru-RU" altLang="ru-RU" sz="2400" smtClean="0"/>
              <a:t>в-третьих, сформированность типа самостоятельной читательской деятельности у учащихся на момент обучения.</a:t>
            </a:r>
          </a:p>
          <a:p>
            <a:pPr>
              <a:buFont typeface="Wingdings" pitchFamily="2" charset="2"/>
              <a:buNone/>
            </a:pPr>
            <a:r>
              <a:rPr lang="ru-RU" altLang="ru-RU" sz="2400" b="1" smtClean="0"/>
              <a:t>Основной принцип проверки и оценки знаний, умений и навыков </a:t>
            </a:r>
            <a:r>
              <a:rPr lang="ru-RU" altLang="ru-RU" sz="2400" smtClean="0"/>
              <a:t>учащихся по внеклассному чтению — разностороннее изучение учителем каждого ребенка с точки зрения динамики овладения им требованиями школьной программы.</a:t>
            </a:r>
          </a:p>
          <a:p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123393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smtClean="0"/>
              <a:t>План наблюдений может быть следующим: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800" smtClean="0"/>
              <a:t>Внимательно   ли   ребенок   рассматривал  книгу   до   чтения?</a:t>
            </a:r>
          </a:p>
          <a:p>
            <a:r>
              <a:rPr lang="ru-RU" altLang="ru-RU" sz="2800" smtClean="0"/>
              <a:t>Не отвлекается   ли   во   время   самостоятельной   работы с книгой?</a:t>
            </a:r>
          </a:p>
          <a:p>
            <a:r>
              <a:rPr lang="ru-RU" altLang="ru-RU" sz="2800" smtClean="0"/>
              <a:t>Справляется ли с объемом общего задания за отведенное время (10—15 мин.) или требует индивидуального подхода — сокращенных заданий?</a:t>
            </a:r>
          </a:p>
          <a:p>
            <a:pPr>
              <a:buFont typeface="Wingdings" pitchFamily="2" charset="2"/>
              <a:buNone/>
            </a:pPr>
            <a:r>
              <a:rPr lang="ru-RU" altLang="ru-RU" sz="2800" smtClean="0"/>
              <a:t> 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55559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Система помет: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1625"/>
            <a:ext cx="8229600" cy="4643438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(+)— все хорошо;</a:t>
            </a:r>
          </a:p>
          <a:p>
            <a:pPr>
              <a:defRPr/>
            </a:pPr>
            <a:r>
              <a:rPr lang="ru-RU" dirty="0" smtClean="0"/>
              <a:t>(</a:t>
            </a:r>
            <a:r>
              <a:rPr lang="ru-RU" dirty="0" err="1" smtClean="0"/>
              <a:t>р</a:t>
            </a:r>
            <a:r>
              <a:rPr lang="ru-RU" dirty="0" smtClean="0"/>
              <a:t>) — страдает   рассматривание;</a:t>
            </a:r>
          </a:p>
          <a:p>
            <a:pPr>
              <a:defRPr/>
            </a:pPr>
            <a:r>
              <a:rPr lang="ru-RU" dirty="0" smtClean="0"/>
              <a:t>(ч) — ребенок  отвлекается  от   работы,   когда   класс  читает; </a:t>
            </a:r>
          </a:p>
          <a:p>
            <a:pPr>
              <a:defRPr/>
            </a:pPr>
            <a:r>
              <a:rPr lang="ru-RU" dirty="0" smtClean="0"/>
              <a:t>(и) — с общим заданием за отведенное время не справляется, хотя работает усердно по индивидуальному заданию.</a:t>
            </a:r>
          </a:p>
          <a:p>
            <a:pPr marL="0" indent="438150" eaLnBrk="1" hangingPunct="1"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737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i="1" smtClean="0"/>
              <a:t>К </a:t>
            </a:r>
            <a:r>
              <a:rPr lang="ru-RU" altLang="ru-RU" sz="2800" i="1" smtClean="0"/>
              <a:t>концу начального этапа ученики должны уметь</a:t>
            </a:r>
            <a:endParaRPr lang="ru-RU" altLang="ru-RU" sz="2800" smtClean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 smtClean="0"/>
              <a:t>правильно назвать полюбившиеся книги;</a:t>
            </a:r>
          </a:p>
          <a:p>
            <a:pPr>
              <a:defRPr/>
            </a:pPr>
            <a:r>
              <a:rPr lang="ru-RU" sz="2800" dirty="0" smtClean="0"/>
              <a:t>перечислить несколько книг одного автора или одной</a:t>
            </a:r>
            <a:br>
              <a:rPr lang="ru-RU" sz="2800" dirty="0" smtClean="0"/>
            </a:br>
            <a:r>
              <a:rPr lang="ru-RU" sz="2800" dirty="0" smtClean="0"/>
              <a:t>тематики;</a:t>
            </a:r>
          </a:p>
          <a:p>
            <a:pPr>
              <a:defRPr/>
            </a:pPr>
            <a:r>
              <a:rPr lang="ru-RU" sz="2800" dirty="0" smtClean="0"/>
              <a:t>понять и пересказать небольшое произведение;</a:t>
            </a:r>
          </a:p>
          <a:p>
            <a:pPr>
              <a:defRPr/>
            </a:pPr>
            <a:r>
              <a:rPr lang="ru-RU" sz="2800" dirty="0" smtClean="0"/>
              <a:t>самостоятельно читать предложенную книгу, предваряя чте­ние ее рассматриванием</a:t>
            </a:r>
            <a:endParaRPr lang="ru-RU" sz="2800" i="1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386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Цель: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i="1" smtClean="0"/>
              <a:t>закрепление потребности </a:t>
            </a:r>
            <a:r>
              <a:rPr lang="ru-RU" altLang="ru-RU" smtClean="0"/>
              <a:t>ребенка </a:t>
            </a:r>
            <a:r>
              <a:rPr lang="ru-RU" altLang="ru-RU" i="1" smtClean="0"/>
              <a:t>самостоятельно прочитать </a:t>
            </a:r>
            <a:r>
              <a:rPr lang="ru-RU" altLang="ru-RU" smtClean="0"/>
              <a:t>приглянувшуюся книгу.</a:t>
            </a:r>
          </a:p>
        </p:txBody>
      </p:sp>
    </p:spTree>
    <p:extLst>
      <p:ext uri="{BB962C8B-B14F-4D97-AF65-F5344CB8AC3E}">
        <p14:creationId xmlns:p14="http://schemas.microsoft.com/office/powerpoint/2010/main" val="300867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ChangeArrowheads="1"/>
          </p:cNvSpPr>
          <p:nvPr/>
        </p:nvSpPr>
        <p:spPr bwMode="auto">
          <a:xfrm>
            <a:off x="428625" y="428625"/>
            <a:ext cx="8286750" cy="5632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45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2400" b="1">
                <a:cs typeface="Times New Roman" pitchFamily="18" charset="0"/>
              </a:rPr>
              <a:t>Записи в классном журнале</a:t>
            </a:r>
          </a:p>
          <a:p>
            <a:pPr algn="just"/>
            <a:endParaRPr lang="ru-RU" altLang="ru-RU" sz="2400" b="1"/>
          </a:p>
          <a:p>
            <a:pPr algn="just"/>
            <a:endParaRPr lang="ru-RU" altLang="ru-RU" sz="2400"/>
          </a:p>
          <a:p>
            <a:pPr algn="just"/>
            <a:r>
              <a:rPr lang="ru-RU" altLang="ru-RU" sz="2400">
                <a:cs typeface="Times New Roman" pitchFamily="18" charset="0"/>
              </a:rPr>
              <a:t>При проведении занятий внеклассным чтением (первое полугодие) или уроков (второе  полугодие) учитель фиксирует дату, отсутствие того или иного ребенка на занятии, а в графе «Что пройдено на уроке» — изученный с детьми учебный материал.</a:t>
            </a:r>
            <a:endParaRPr lang="ru-RU" altLang="ru-RU" sz="2400"/>
          </a:p>
          <a:p>
            <a:pPr algn="just"/>
            <a:r>
              <a:rPr lang="ru-RU" altLang="ru-RU" sz="2400">
                <a:cs typeface="Times New Roman" pitchFamily="18" charset="0"/>
              </a:rPr>
              <a:t>В первом полугодии записывается название детской книги, которая коллективно рассматривалась (ее дети должны знать и уметь узнавать среди других книг), и заглавие художественного произведения, которое из этой книги читалось вслух (его содер­жание первоклассники должны усвоить, а само произведение уметь найти в книге).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88510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500063" y="642938"/>
            <a:ext cx="7929562" cy="800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381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endParaRPr lang="ru-RU" alt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63" y="777875"/>
          <a:ext cx="8358187" cy="4262438"/>
        </p:xfrm>
        <a:graphic>
          <a:graphicData uri="http://schemas.openxmlformats.org/drawingml/2006/table">
            <a:tbl>
              <a:tblPr/>
              <a:tblGrid>
                <a:gridCol w="792162"/>
                <a:gridCol w="3243263"/>
                <a:gridCol w="4322762"/>
              </a:tblGrid>
              <a:tr h="722313">
                <a:tc>
                  <a:txBody>
                    <a:bodyPr/>
                    <a:lstStyle/>
                    <a:p>
                      <a:pPr marL="11271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</a:p>
                    <a:p>
                      <a:pPr marL="11271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месяц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414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Краткое содержание  материала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 пройдено  на   уроке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 задание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00325">
                <a:tc>
                  <a:txBody>
                    <a:bodyPr/>
                    <a:lstStyle/>
                    <a:p>
                      <a:pPr marL="15875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8/IX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31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Берестов. «Мастер Птица»  -</a:t>
                      </a:r>
                    </a:p>
                    <a:p>
                      <a:pPr marL="87313" marR="0" lvl="0" indent="31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«Аист  и Соловей»</a:t>
                      </a: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Домашнее задание по внеклассному чтению на первом году обучения в классном журнале не фиксируется, так как оно является для учащихся желательным, но не обязательным.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4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31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>
                <a:cs typeface="Times New Roman" pitchFamily="18" charset="0"/>
              </a:rPr>
              <a:t>Например:</a:t>
            </a:r>
            <a:endParaRPr lang="ru-RU" altLang="ru-RU" sz="1100"/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31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285750" y="857250"/>
            <a:ext cx="85725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3200">
                <a:cs typeface="Times New Roman" pitchFamily="18" charset="0"/>
              </a:rPr>
              <a:t>Во втором полугодии в графе «Что пройдено на уроке» фиксируются только две основные книги, с которыми учащиеся работали </a:t>
            </a:r>
            <a:r>
              <a:rPr lang="ru-RU" altLang="ru-RU" sz="3200" b="1">
                <a:cs typeface="Times New Roman" pitchFamily="18" charset="0"/>
              </a:rPr>
              <a:t>коллективно и индивидуально </a:t>
            </a:r>
            <a:r>
              <a:rPr lang="ru-RU" altLang="ru-RU" sz="3200">
                <a:cs typeface="Times New Roman" pitchFamily="18" charset="0"/>
              </a:rPr>
              <a:t>и в знании которых они по первому же требованию должны уметь отчитаться (найти в каждой книге знакомое произведение, правильно назвать книгу и произведение, передать по памяти содержание произведения — «о чем оно»). </a:t>
            </a:r>
            <a:endParaRPr lang="ru-RU" altLang="ru-RU" sz="3200"/>
          </a:p>
          <a:p>
            <a:endParaRPr lang="ru-RU" altLang="ru-RU" sz="3200"/>
          </a:p>
        </p:txBody>
      </p:sp>
    </p:spTree>
    <p:extLst>
      <p:ext uri="{BB962C8B-B14F-4D97-AF65-F5344CB8AC3E}">
        <p14:creationId xmlns:p14="http://schemas.microsoft.com/office/powerpoint/2010/main" val="301090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625" y="1279525"/>
          <a:ext cx="8358188" cy="3829812"/>
        </p:xfrm>
        <a:graphic>
          <a:graphicData uri="http://schemas.openxmlformats.org/drawingml/2006/table">
            <a:tbl>
              <a:tblPr/>
              <a:tblGrid>
                <a:gridCol w="1882775"/>
                <a:gridCol w="3662363"/>
                <a:gridCol w="2813050"/>
              </a:tblGrid>
              <a:tr h="420540">
                <a:tc>
                  <a:txBody>
                    <a:bodyPr/>
                    <a:lstStyle/>
                    <a:p>
                      <a:pPr marL="2698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ЧИСЛО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698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  месяц      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0699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краткое содержание  материала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5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34975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что пройдено на   уроке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558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домашнее  задание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80133">
                <a:tc>
                  <a:txBody>
                    <a:bodyPr/>
                    <a:lstStyle/>
                    <a:p>
                      <a:pPr marL="188913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 /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175" marR="0" lvl="0" indent="3175" algn="just" defTabSz="914400" rtl="0" eaLnBrk="1" fontAlgn="base" latinLnBrk="0" hangingPunct="1">
                        <a:lnSpc>
                          <a:spcPts val="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30175" marR="0" lvl="0" indent="317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Чарушин. «Рассказы»;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30175" marR="0" lvl="0" indent="317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Осеева.  «Три сына»</a:t>
                      </a:r>
                    </a:p>
                    <a:p>
                      <a:pPr marL="130175" marR="0" lvl="0" indent="3175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3062">
                <a:tc>
                  <a:txBody>
                    <a:bodyPr/>
                    <a:lstStyle/>
                    <a:p>
                      <a:pPr marL="166688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2I / I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Барто. «Стихи для детей»;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Чуковский.  «Федорино горе»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599" name="Rectangle 1"/>
          <p:cNvSpPr>
            <a:spLocks noChangeArrowheads="1"/>
          </p:cNvSpPr>
          <p:nvPr/>
        </p:nvSpPr>
        <p:spPr bwMode="auto">
          <a:xfrm>
            <a:off x="500063" y="357188"/>
            <a:ext cx="800100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Образец записи в журнале:</a:t>
            </a:r>
          </a:p>
          <a:p>
            <a:pPr algn="just"/>
            <a:endParaRPr lang="ru-RU" altLang="ru-RU" sz="1400">
              <a:cs typeface="Times New Roman" pitchFamily="18" charset="0"/>
            </a:endParaRPr>
          </a:p>
          <a:p>
            <a:pPr algn="just"/>
            <a:endParaRPr lang="ru-RU" altLang="ru-RU" sz="1400">
              <a:cs typeface="Times New Roman" pitchFamily="18" charset="0"/>
            </a:endParaRPr>
          </a:p>
          <a:p>
            <a:pPr algn="just"/>
            <a:endParaRPr lang="ru-RU" altLang="ru-RU" sz="1400">
              <a:cs typeface="Times New Roman" pitchFamily="18" charset="0"/>
            </a:endParaRPr>
          </a:p>
          <a:p>
            <a:pPr algn="just"/>
            <a:endParaRPr lang="ru-RU" altLang="ru-RU" sz="1400"/>
          </a:p>
          <a:p>
            <a:pPr algn="just"/>
            <a:endParaRPr lang="ru-RU" altLang="ru-RU" sz="1100"/>
          </a:p>
        </p:txBody>
      </p:sp>
      <p:sp>
        <p:nvSpPr>
          <p:cNvPr id="24600" name="Прямоугольник 5"/>
          <p:cNvSpPr>
            <a:spLocks noChangeArrowheads="1"/>
          </p:cNvSpPr>
          <p:nvPr/>
        </p:nvSpPr>
        <p:spPr bwMode="auto">
          <a:xfrm rot="10800000" flipV="1">
            <a:off x="714375" y="5500688"/>
            <a:ext cx="79295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08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>
                <a:cs typeface="Times New Roman" pitchFamily="18" charset="0"/>
              </a:rPr>
              <a:t>Книга для индивидуального чтения  рассматривания указывается второй.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4179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064500" cy="4333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/>
              <a:t>Следует отметить </a:t>
            </a:r>
            <a:r>
              <a:rPr lang="ru-RU" altLang="ru-RU" sz="2800" b="1" smtClean="0"/>
              <a:t>основные требования к книгам,</a:t>
            </a:r>
            <a:r>
              <a:rPr lang="ru-RU" altLang="ru-RU" sz="2800" i="1" smtClean="0"/>
              <a:t> </a:t>
            </a:r>
            <a:r>
              <a:rPr lang="ru-RU" altLang="ru-RU" sz="2800" smtClean="0"/>
              <a:t>используемым на этом этапе.</a:t>
            </a:r>
            <a:br>
              <a:rPr lang="ru-RU" altLang="ru-RU" sz="2800" smtClean="0"/>
            </a:br>
            <a:endParaRPr lang="ru-RU" altLang="ru-RU" sz="28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r>
              <a:rPr lang="ru-RU" altLang="ru-RU" sz="2400" smtClean="0"/>
              <a:t>1. Крупный (4,5 мм) шрифт.</a:t>
            </a:r>
          </a:p>
          <a:p>
            <a:r>
              <a:rPr lang="ru-RU" altLang="ru-RU" sz="2400" smtClean="0"/>
              <a:t>2. Текст на странице должен занимать не более 50 % площади</a:t>
            </a:r>
            <a:br>
              <a:rPr lang="ru-RU" altLang="ru-RU" sz="2400" smtClean="0"/>
            </a:br>
            <a:r>
              <a:rPr lang="ru-RU" altLang="ru-RU" sz="2400" smtClean="0"/>
              <a:t>(остальное — поля, иллюстрации).</a:t>
            </a:r>
          </a:p>
          <a:p>
            <a:r>
              <a:rPr lang="ru-RU" altLang="ru-RU" sz="2400" smtClean="0"/>
              <a:t>3. Книга должна быть доступной для понимания, но относительно новой по тематике.</a:t>
            </a:r>
          </a:p>
          <a:p>
            <a:r>
              <a:rPr lang="ru-RU" altLang="ru-RU" sz="2400" smtClean="0"/>
              <a:t>4. Книги для рассматривания должны иметь ярко выраженные элементы.</a:t>
            </a:r>
          </a:p>
          <a:p>
            <a:r>
              <a:rPr lang="ru-RU" altLang="ru-RU" sz="2400" smtClean="0"/>
              <a:t>5.	Книги должны быть разнообразными по структуре.</a:t>
            </a:r>
            <a:br>
              <a:rPr lang="ru-RU" altLang="ru-RU" sz="2400" smtClean="0"/>
            </a:b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endParaRPr lang="ru-RU" altLang="ru-RU" sz="2400" smtClean="0"/>
          </a:p>
        </p:txBody>
      </p:sp>
    </p:spTree>
    <p:extLst>
      <p:ext uri="{BB962C8B-B14F-4D97-AF65-F5344CB8AC3E}">
        <p14:creationId xmlns:p14="http://schemas.microsoft.com/office/powerpoint/2010/main" val="1583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578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i="1" smtClean="0"/>
              <a:t>Основной вид деятельности - </a:t>
            </a:r>
            <a:r>
              <a:rPr lang="ru-RU" altLang="ru-RU" smtClean="0"/>
              <a:t> </a:t>
            </a:r>
            <a:r>
              <a:rPr lang="ru-RU" altLang="ru-RU" b="1" i="1" smtClean="0"/>
              <a:t>самостоятельное чтение под руководством учителя </a:t>
            </a:r>
            <a:r>
              <a:rPr lang="ru-RU" altLang="ru-RU" b="1" smtClean="0"/>
              <a:t>и его наблюдением.</a:t>
            </a:r>
            <a:r>
              <a:rPr lang="ru-RU" altLang="ru-RU" smtClean="0"/>
              <a:t> </a:t>
            </a:r>
          </a:p>
          <a:p>
            <a:pPr>
              <a:buFont typeface="Wingdings" pitchFamily="2" charset="2"/>
              <a:buNone/>
            </a:pPr>
            <a:endParaRPr lang="ru-RU" altLang="ru-RU" smtClean="0"/>
          </a:p>
          <a:p>
            <a:pPr>
              <a:buFont typeface="Wingdings" pitchFamily="2" charset="2"/>
              <a:buNone/>
            </a:pPr>
            <a:r>
              <a:rPr lang="ru-RU" altLang="ru-RU" sz="2800" smtClean="0"/>
              <a:t>Но это не исключает регулярного чтения учителем вслух.</a:t>
            </a:r>
          </a:p>
          <a:p>
            <a:pPr>
              <a:buFont typeface="Wingdings" pitchFamily="2" charset="2"/>
              <a:buNone/>
            </a:pPr>
            <a:r>
              <a:rPr lang="ru-RU" altLang="ru-RU" sz="2800" smtClean="0"/>
              <a:t>В связи с тем, что в это время у большинства детей еще не сформирован навык беглого чтения, задавать на дом чтение книг самостоятельно нельзя.</a:t>
            </a:r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044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 smtClean="0"/>
              <a:t>Метод чтения-рассматривания на начальном этапе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2243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smtClean="0"/>
              <a:t>Рассматривание предшествует первому чтению. Теперь цепочка строится в обратном порядке: </a:t>
            </a:r>
          </a:p>
          <a:p>
            <a:pPr algn="ctr">
              <a:buFont typeface="Wingdings" pitchFamily="2" charset="2"/>
              <a:buNone/>
            </a:pPr>
            <a:r>
              <a:rPr lang="ru-RU" altLang="ru-RU" sz="2800" b="1" smtClean="0"/>
              <a:t>         автор — название — иллюстрации —                           содержание</a:t>
            </a:r>
            <a:r>
              <a:rPr lang="ru-RU" altLang="ru-RU" sz="2800" smtClean="0"/>
              <a:t>. </a:t>
            </a:r>
          </a:p>
          <a:p>
            <a:pPr>
              <a:buFont typeface="Wingdings" pitchFamily="2" charset="2"/>
              <a:buNone/>
            </a:pPr>
            <a:r>
              <a:rPr lang="ru-RU" altLang="ru-RU" sz="2400" smtClean="0"/>
              <a:t>Во втором полугодии </a:t>
            </a:r>
            <a:r>
              <a:rPr lang="en-US" altLang="ru-RU" sz="2400" smtClean="0"/>
              <a:t>I</a:t>
            </a:r>
            <a:r>
              <a:rPr lang="ru-RU" altLang="ru-RU" sz="2400" smtClean="0"/>
              <a:t> класса на каждом уроке организуется рассматривание </a:t>
            </a:r>
            <a:r>
              <a:rPr lang="ru-RU" altLang="ru-RU" sz="2400" i="1" smtClean="0"/>
              <a:t>«коллективок» </a:t>
            </a:r>
            <a:r>
              <a:rPr lang="ru-RU" altLang="ru-RU" sz="2400" smtClean="0"/>
              <a:t>под руководством учителя. Помимо этого используются книги для индивидуального рассматривания.</a:t>
            </a:r>
          </a:p>
          <a:p>
            <a:pPr>
              <a:buFont typeface="Wingdings" pitchFamily="2" charset="2"/>
              <a:buNone/>
            </a:pPr>
            <a:r>
              <a:rPr lang="ru-RU" altLang="ru-RU" b="1" smtClean="0"/>
              <a:t> </a:t>
            </a:r>
            <a:endParaRPr lang="ru-RU" altLang="ru-RU" smtClean="0"/>
          </a:p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9371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908720"/>
            <a:ext cx="8059737" cy="2308225"/>
          </a:xfrm>
          <a:noFill/>
        </p:spPr>
        <p:txBody>
          <a:bodyPr anchor="ctr">
            <a:spAutoFit/>
          </a:bodyPr>
          <a:lstStyle/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 b="1" dirty="0" err="1" smtClean="0">
                <a:latin typeface="Times New Roman" pitchFamily="18" charset="0"/>
                <a:cs typeface="Times New Roman" pitchFamily="18" charset="0"/>
              </a:rPr>
              <a:t>Коллективки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комплекты книг                 одного названия и издания в количестве экземпляров по числу учащихся класса, т. е. на каждого ребенка по книге.     </a:t>
            </a:r>
          </a:p>
        </p:txBody>
      </p:sp>
      <p:pic>
        <p:nvPicPr>
          <p:cNvPr id="6147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71875"/>
            <a:ext cx="31242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44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i="1" smtClean="0"/>
              <a:t/>
            </a:r>
            <a:br>
              <a:rPr lang="ru-RU" altLang="ru-RU" sz="4000" b="1" i="1" smtClean="0"/>
            </a:br>
            <a:endParaRPr lang="ru-RU" altLang="ru-RU" sz="4000" b="1" i="1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00063" y="785813"/>
            <a:ext cx="8286750" cy="4524375"/>
          </a:xfrm>
          <a:noFill/>
        </p:spPr>
        <p:txBody>
          <a:bodyPr anchor="ctr">
            <a:spAutoFit/>
          </a:bodyPr>
          <a:lstStyle/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Отбор книг 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чтения на данном этапе должен быть наиболее тщательным, </a:t>
            </a:r>
          </a:p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 как предполагается самостоятельное чтение. </a:t>
            </a:r>
          </a:p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этом этапе можно использовать серии: 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Мои первые книжки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»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Читаем сами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»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«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Для маленьких</a:t>
            </a:r>
            <a:r>
              <a:rPr lang="ru-RU" altLang="ru-RU" i="1" smtClean="0">
                <a:solidFill>
                  <a:srgbClr val="000000"/>
                </a:solidFill>
                <a:cs typeface="Times New Roman" pitchFamily="18" charset="0"/>
              </a:rPr>
              <a:t>»</a:t>
            </a: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i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Тематика и жанры произведений остаются теми, что и на подготовительном этапе.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4291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5813" y="500063"/>
            <a:ext cx="5857875" cy="5857875"/>
          </a:xfrm>
        </p:spPr>
      </p:pic>
    </p:spTree>
    <p:extLst>
      <p:ext uri="{BB962C8B-B14F-4D97-AF65-F5344CB8AC3E}">
        <p14:creationId xmlns:p14="http://schemas.microsoft.com/office/powerpoint/2010/main" val="39373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i="1" smtClean="0"/>
              <a:t>  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14375"/>
            <a:ext cx="8229600" cy="56673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Кроме книг с типовым оформлением обложки, вводятся книги с осложненным оформлением, а именно: с графически осложненным начертанием надписей, с несколькими фамилиями авторов или с дополнительными надписями на первой странице обложки, с отсутствием надписей на первой странице обложки (рис. 4) —в этом случае их надо искать на третьей или четвертой странице обложки, с непривычным расположением надписей (рис. 5).</a:t>
            </a:r>
          </a:p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042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832475"/>
          </a:xfrm>
        </p:spPr>
        <p:txBody>
          <a:bodyPr/>
          <a:lstStyle/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pic>
        <p:nvPicPr>
          <p:cNvPr id="10243" name="Рисунок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28625"/>
            <a:ext cx="4857750" cy="622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580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1210</Words>
  <Application>Microsoft Office PowerPoint</Application>
  <PresentationFormat>Экран (4:3)</PresentationFormat>
  <Paragraphs>115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Презентация PowerPoint</vt:lpstr>
      <vt:lpstr>Цель:</vt:lpstr>
      <vt:lpstr>Презентация PowerPoint</vt:lpstr>
      <vt:lpstr>Метод чтения-рассматривания на начальном этапе</vt:lpstr>
      <vt:lpstr>Презентация PowerPoint</vt:lpstr>
      <vt:lpstr> </vt:lpstr>
      <vt:lpstr>Презентация PowerPoint</vt:lpstr>
      <vt:lpstr>   </vt:lpstr>
      <vt:lpstr>Презентация PowerPoint</vt:lpstr>
      <vt:lpstr>Структура занятия на начальном этапе: </vt:lpstr>
      <vt:lpstr>Особенности методики</vt:lpstr>
      <vt:lpstr>Особенности методики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 наблюдений может быть следующим: </vt:lpstr>
      <vt:lpstr>Система помет:</vt:lpstr>
      <vt:lpstr>К концу начального этапа ученики должны уметь</vt:lpstr>
      <vt:lpstr>Презентация PowerPoint</vt:lpstr>
      <vt:lpstr>Презентация PowerPoint</vt:lpstr>
      <vt:lpstr>Презентация PowerPoint</vt:lpstr>
      <vt:lpstr>Презентация PowerPoint</vt:lpstr>
      <vt:lpstr>Следует отметить основные требования к книгам, используемым на этом этапе.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Наталья</cp:lastModifiedBy>
  <cp:revision>39</cp:revision>
  <dcterms:created xsi:type="dcterms:W3CDTF">2013-08-20T22:02:58Z</dcterms:created>
  <dcterms:modified xsi:type="dcterms:W3CDTF">2015-01-13T14:07:20Z</dcterms:modified>
</cp:coreProperties>
</file>