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58" r:id="rId15"/>
    <p:sldId id="281" r:id="rId16"/>
    <p:sldId id="282" r:id="rId17"/>
    <p:sldId id="259" r:id="rId18"/>
    <p:sldId id="260" r:id="rId19"/>
    <p:sldId id="261" r:id="rId20"/>
    <p:sldId id="283" r:id="rId21"/>
    <p:sldId id="284" r:id="rId22"/>
    <p:sldId id="266" r:id="rId23"/>
    <p:sldId id="267" r:id="rId24"/>
    <p:sldId id="268" r:id="rId25"/>
    <p:sldId id="285" r:id="rId26"/>
    <p:sldId id="286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B:\Nadya\A_&#1054;&#1073;&#1088;&#1072;&#1073;&#1086;&#1090;&#1082;&#1072;&#1048;&#1085;&#1092;&#1086;&#1088;&#1084;&#1072;&#1094;&#1080;&#1080;\&#1040;&#1087;&#1087;&#1088;&#1086;&#1082;&#1089;&#1080;&#1084;&#1072;&#1094;&#1080;&#1103;\&#1072;&#1087;&#1087;&#1088;&#1086;&#1082;&#1089;&#1080;&#1084;&#1072;&#1094;&#1080;&#110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Аппроксимация многочленами 1-ой и 2-ой степени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'ПримерПрямойИквадратичной Функц'!$B$1</c:f>
              <c:strCache>
                <c:ptCount val="1"/>
                <c:pt idx="0">
                  <c:v>  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8575" cap="sq">
                <a:solidFill>
                  <a:schemeClr val="accent1"/>
                </a:solidFill>
              </a:ln>
              <a:effectLst/>
            </c:spPr>
          </c:marker>
          <c:xVal>
            <c:numRef>
              <c:f>'ПримерПрямойИквадратичной Функц'!$A$2:$A$6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xVal>
          <c:yVal>
            <c:numRef>
              <c:f>'ПримерПрямойИквадратичной Функц'!$B$2:$B$6</c:f>
              <c:numCache>
                <c:formatCode>General</c:formatCode>
                <c:ptCount val="5"/>
                <c:pt idx="0">
                  <c:v>15</c:v>
                </c:pt>
                <c:pt idx="1">
                  <c:v>5</c:v>
                </c:pt>
                <c:pt idx="2">
                  <c:v>2.5</c:v>
                </c:pt>
                <c:pt idx="3">
                  <c:v>0</c:v>
                </c:pt>
                <c:pt idx="4">
                  <c:v>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'ПримерПрямойИквадратичной Функц'!$H$1</c:f>
              <c:strCache>
                <c:ptCount val="1"/>
                <c:pt idx="0">
                  <c:v>Yлин</c:v>
                </c:pt>
              </c:strCache>
            </c:strRef>
          </c:tx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'ПримерПрямойИквадратичной Функц'!$A$2:$A$6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xVal>
          <c:yVal>
            <c:numRef>
              <c:f>'ПримерПрямойИквадратичной Функц'!$H$2:$H$6</c:f>
              <c:numCache>
                <c:formatCode>General</c:formatCode>
                <c:ptCount val="5"/>
                <c:pt idx="0">
                  <c:v>10.5</c:v>
                </c:pt>
                <c:pt idx="1">
                  <c:v>8</c:v>
                </c:pt>
                <c:pt idx="2">
                  <c:v>5.5</c:v>
                </c:pt>
                <c:pt idx="3">
                  <c:v>3</c:v>
                </c:pt>
                <c:pt idx="4">
                  <c:v>0.5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'ПримерПрямойИквадратичной Функц'!$I$1</c:f>
              <c:strCache>
                <c:ptCount val="1"/>
                <c:pt idx="0">
                  <c:v>Y квадр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'ПримерПрямойИквадратичной Функц'!$A$2:$A$6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xVal>
          <c:yVal>
            <c:numRef>
              <c:f>'ПримерПрямойИквадратичной Функц'!$I$2:$I$6</c:f>
              <c:numCache>
                <c:formatCode>General</c:formatCode>
                <c:ptCount val="5"/>
                <c:pt idx="0">
                  <c:v>14.785714285714285</c:v>
                </c:pt>
                <c:pt idx="1">
                  <c:v>5.8571428571428577</c:v>
                </c:pt>
                <c:pt idx="2">
                  <c:v>1.2142857142857146</c:v>
                </c:pt>
                <c:pt idx="3">
                  <c:v>0.85714285714285743</c:v>
                </c:pt>
                <c:pt idx="4">
                  <c:v>4.7857142857142856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6565296"/>
        <c:axId val="315683872"/>
      </c:scatterChart>
      <c:valAx>
        <c:axId val="286565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683872"/>
        <c:crosses val="autoZero"/>
        <c:crossBetween val="midCat"/>
      </c:valAx>
      <c:valAx>
        <c:axId val="31568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65652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98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58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68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04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14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016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20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4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09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39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7C543-C06C-4357-877A-A6ACA3078CFE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9A76C-4291-45C6-85B5-159FA966E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93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http://multitest.semico.ru/pict/metod/mnk3.gif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11" Type="http://schemas.openxmlformats.org/officeDocument/2006/relationships/image" Target="http://multitest.semico.ru/pict/metod/mnk5.gif" TargetMode="External"/><Relationship Id="rId5" Type="http://schemas.openxmlformats.org/officeDocument/2006/relationships/image" Target="http://multitest.semico.ru/pict/metod/mnk_di.gif" TargetMode="Externa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http://multitest.semico.ru/pict/metod/mnk4.gi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4%D0%B8%D1%81%D0%BF%D0%B5%D1%80%D1%81%D0%B8%D1%8F_%D1%81%D0%BB%D1%83%D1%87%D0%B0%D0%B9%D0%BD%D0%BE%D0%B9_%D0%B2%D0%B5%D0%BB%D0%B8%D1%87%D0%B8%D0%BD%D1%8B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wikipedia.org/wiki/%D0%A1%D0%BB%D1%83%D1%87%D0%B0%D0%B9%D0%BD%D0%B0%D1%8F_%D0%B2%D0%B5%D0%BB%D0%B8%D1%87%D0%B8%D0%BD%D0%B0" TargetMode="External"/><Relationship Id="rId4" Type="http://schemas.openxmlformats.org/officeDocument/2006/relationships/hyperlink" Target="https://ru.wikipedia.org/wiki/%D0%9C%D0%BE%D0%B4%D0%B5%D0%BB%D1%8C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7613"/>
          </a:xfrm>
        </p:spPr>
        <p:txBody>
          <a:bodyPr/>
          <a:lstStyle/>
          <a:p>
            <a:r>
              <a:rPr lang="ru-RU" dirty="0" smtClean="0"/>
              <a:t>Аппроксимация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0024" y="2836927"/>
            <a:ext cx="9144000" cy="330261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Аппроксимация, интерполяция, регрессия</a:t>
            </a:r>
            <a:endParaRPr lang="en-US" dirty="0" smtClean="0"/>
          </a:p>
          <a:p>
            <a:r>
              <a:rPr lang="ru-RU" dirty="0" smtClean="0"/>
              <a:t>План.</a:t>
            </a:r>
          </a:p>
          <a:p>
            <a:pPr marL="457200" indent="-457200" algn="l">
              <a:buAutoNum type="arabicPeriod"/>
            </a:pPr>
            <a:r>
              <a:rPr lang="ru-RU" dirty="0" smtClean="0"/>
              <a:t>Теория</a:t>
            </a:r>
          </a:p>
          <a:p>
            <a:pPr marL="457200" indent="-457200" algn="l">
              <a:buAutoNum type="arabicPeriod"/>
            </a:pPr>
            <a:r>
              <a:rPr lang="ru-RU" dirty="0" smtClean="0"/>
              <a:t>В ЭТ «вручную» по МНК найти прямую и кривую второго порядка.</a:t>
            </a:r>
          </a:p>
          <a:p>
            <a:pPr marL="457200" indent="-457200" algn="l">
              <a:buAutoNum type="arabicPeriod"/>
            </a:pPr>
            <a:r>
              <a:rPr lang="ru-RU" dirty="0" smtClean="0"/>
              <a:t>В </a:t>
            </a:r>
            <a:r>
              <a:rPr lang="en-US" dirty="0" smtClean="0"/>
              <a:t>Excel </a:t>
            </a:r>
            <a:r>
              <a:rPr lang="ru-RU" dirty="0" smtClean="0"/>
              <a:t> аппроксимация на диаграмме. Коэффициент детерминации.</a:t>
            </a:r>
          </a:p>
          <a:p>
            <a:pPr marL="457200" indent="-457200" algn="l">
              <a:buAutoNum type="arabicPeriod"/>
            </a:pPr>
            <a:r>
              <a:rPr lang="ru-RU" dirty="0" smtClean="0"/>
              <a:t>В </a:t>
            </a:r>
            <a:r>
              <a:rPr lang="en-US" dirty="0" smtClean="0"/>
              <a:t>Excel</a:t>
            </a:r>
            <a:r>
              <a:rPr lang="ru-RU" dirty="0" smtClean="0"/>
              <a:t> Регрессионный анализ. Значимость регрессии и её коэффициентов.</a:t>
            </a:r>
          </a:p>
          <a:p>
            <a:pPr marL="457200" indent="-457200" algn="l">
              <a:buAutoNum type="arabicPeriod"/>
            </a:pPr>
            <a:r>
              <a:rPr lang="ru-RU" dirty="0" smtClean="0"/>
              <a:t>В </a:t>
            </a:r>
            <a:r>
              <a:rPr lang="en-US" dirty="0" smtClean="0"/>
              <a:t>Excel</a:t>
            </a:r>
            <a:r>
              <a:rPr lang="ru-RU" dirty="0" smtClean="0"/>
              <a:t> </a:t>
            </a:r>
            <a:r>
              <a:rPr lang="ru-RU" dirty="0" smtClean="0"/>
              <a:t>Множественный регрессионный анализ.</a:t>
            </a:r>
          </a:p>
          <a:p>
            <a:pPr marL="457200" indent="-457200" algn="l">
              <a:buAutoNum type="arabicPeriod"/>
            </a:pPr>
            <a:endParaRPr lang="ru-RU" dirty="0" smtClean="0"/>
          </a:p>
          <a:p>
            <a:pPr marL="457200" indent="-457200" algn="l">
              <a:buAutoNum type="arabicPeriod"/>
            </a:pPr>
            <a:endParaRPr lang="ru-RU" dirty="0" smtClean="0"/>
          </a:p>
          <a:p>
            <a:pPr marL="457200" indent="-457200" algn="l">
              <a:buAutoNum type="arabicPeriod"/>
            </a:pPr>
            <a:endParaRPr lang="ru-RU" dirty="0" smtClean="0"/>
          </a:p>
          <a:p>
            <a:pPr marL="457200" indent="-457200"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191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2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Построение эмпирических </a:t>
            </a:r>
            <a:r>
              <a:rPr lang="ru-RU" altLang="ru-RU" sz="3200" b="1" dirty="0" smtClean="0">
                <a:solidFill>
                  <a:srgbClr val="3333CC"/>
                </a:solidFill>
                <a:latin typeface="Times New Roman" panose="02020603050405020304" pitchFamily="18" charset="0"/>
              </a:rPr>
              <a:t>зависимостей</a:t>
            </a:r>
            <a:endParaRPr lang="ru-RU" altLang="ru-RU" sz="32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981200"/>
            <a:ext cx="8229600" cy="4616450"/>
          </a:xfrm>
        </p:spPr>
        <p:txBody>
          <a:bodyPr/>
          <a:lstStyle/>
          <a:p>
            <a:pPr marL="609600" indent="-609600"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Задача </a:t>
            </a:r>
            <a:r>
              <a:rPr lang="en-US" altLang="ru-RU" dirty="0" smtClean="0">
                <a:latin typeface="Times New Roman" panose="02020603050405020304" pitchFamily="18" charset="0"/>
              </a:rPr>
              <a:t>: </a:t>
            </a:r>
            <a:r>
              <a:rPr lang="ru-RU" altLang="ru-RU" dirty="0" smtClean="0">
                <a:latin typeface="Times New Roman" panose="02020603050405020304" pitchFamily="18" charset="0"/>
              </a:rPr>
              <a:t>найти функцию, значение которых мало отличается от табличных. Построение такой эмпирической функции проходит в 2 этапа</a:t>
            </a:r>
            <a:r>
              <a:rPr lang="en-US" altLang="ru-RU" dirty="0" smtClean="0">
                <a:latin typeface="Times New Roman" panose="02020603050405020304" pitchFamily="18" charset="0"/>
              </a:rPr>
              <a:t>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altLang="ru-RU" dirty="0" smtClean="0">
                <a:latin typeface="Times New Roman" panose="02020603050405020304" pitchFamily="18" charset="0"/>
              </a:rPr>
              <a:t>Подбор общего вида </a:t>
            </a:r>
            <a:r>
              <a:rPr lang="ru-RU" altLang="ru-RU" dirty="0" smtClean="0">
                <a:latin typeface="Times New Roman" panose="02020603050405020304" pitchFamily="18" charset="0"/>
              </a:rPr>
              <a:t>функций</a:t>
            </a:r>
          </a:p>
          <a:p>
            <a:pPr marL="609600" indent="-609600"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 </a:t>
            </a:r>
            <a:r>
              <a:rPr lang="en-US" altLang="ru-RU" dirty="0" smtClean="0">
                <a:latin typeface="Times New Roman" panose="02020603050405020304" pitchFamily="18" charset="0"/>
              </a:rPr>
              <a:t>(y=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kx</a:t>
            </a:r>
            <a:r>
              <a:rPr lang="en-US" altLang="ru-RU" dirty="0" smtClean="0">
                <a:latin typeface="Times New Roman" panose="02020603050405020304" pitchFamily="18" charset="0"/>
              </a:rPr>
              <a:t>, y=</a:t>
            </a:r>
            <a:r>
              <a:rPr lang="en-US" altLang="ru-RU" dirty="0" err="1" smtClean="0">
                <a:latin typeface="Times New Roman" panose="02020603050405020304" pitchFamily="18" charset="0"/>
              </a:rPr>
              <a:t>kx+b</a:t>
            </a:r>
            <a:r>
              <a:rPr lang="ru-RU" altLang="ru-RU" dirty="0" smtClean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altLang="ru-RU" dirty="0" smtClean="0">
                <a:latin typeface="Times New Roman" panose="02020603050405020304" pitchFamily="18" charset="0"/>
              </a:rPr>
              <a:t>2. Определение </a:t>
            </a:r>
            <a:r>
              <a:rPr lang="ru-RU" altLang="ru-RU" sz="3600" b="1" dirty="0" smtClean="0">
                <a:latin typeface="Times New Roman" panose="02020603050405020304" pitchFamily="18" charset="0"/>
              </a:rPr>
              <a:t>наилучших</a:t>
            </a:r>
            <a:r>
              <a:rPr lang="ru-RU" altLang="ru-RU" sz="3600" dirty="0" smtClean="0">
                <a:latin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</a:rPr>
              <a:t>значений коэффициента</a:t>
            </a:r>
            <a:endParaRPr lang="ru-RU" altLang="ru-RU" dirty="0" smtClean="0">
              <a:latin typeface="Times New Roman" panose="02020603050405020304" pitchFamily="18" charset="0"/>
            </a:endParaRPr>
          </a:p>
        </p:txBody>
      </p:sp>
      <p:sp>
        <p:nvSpPr>
          <p:cNvPr id="3072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696450" y="6092826"/>
            <a:ext cx="647700" cy="57626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pic>
        <p:nvPicPr>
          <p:cNvPr id="30725" name="Picture 6" descr="image0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76" y="3727450"/>
            <a:ext cx="11430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8" descr="image04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496" y="3568383"/>
            <a:ext cx="12954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Номер слайда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37A657-69DD-4D28-994D-25A5FA334F83}" type="slidenum">
              <a:rPr lang="ru-RU" altLang="ru-RU"/>
              <a:pPr eaLnBrk="1" hangingPunct="1"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750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3333CC"/>
                </a:solidFill>
                <a:latin typeface="Times New Roman" panose="02020603050405020304" pitchFamily="18" charset="0"/>
              </a:rPr>
              <a:t>Метод наименьших квадратов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828801"/>
            <a:ext cx="8229600" cy="42386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поскольку этот показатель должен быть минимальным (</a:t>
            </a:r>
            <a:r>
              <a:rPr lang="en-US" altLang="ru-RU" b="1" smtClean="0">
                <a:solidFill>
                  <a:srgbClr val="CC00FF"/>
                </a:solidFill>
                <a:latin typeface="Times New Roman" panose="02020603050405020304" pitchFamily="18" charset="0"/>
              </a:rPr>
              <a:t>y</a:t>
            </a:r>
            <a:r>
              <a:rPr lang="en-US" altLang="ru-RU" b="1" smtClean="0">
                <a:latin typeface="Times New Roman" panose="02020603050405020304" pitchFamily="18" charset="0"/>
              </a:rPr>
              <a:t> </a:t>
            </a:r>
            <a:r>
              <a:rPr lang="ru-RU" altLang="ru-RU" b="1" smtClean="0">
                <a:latin typeface="Times New Roman" panose="02020603050405020304" pitchFamily="18" charset="0"/>
              </a:rPr>
              <a:t> </a:t>
            </a:r>
            <a:r>
              <a:rPr lang="ru-RU" altLang="ru-RU" b="1" smtClean="0">
                <a:solidFill>
                  <a:srgbClr val="CC00FF"/>
                </a:solidFill>
                <a:latin typeface="Times New Roman" panose="02020603050405020304" pitchFamily="18" charset="0"/>
              </a:rPr>
              <a:t>с тильдой</a:t>
            </a:r>
            <a:r>
              <a:rPr lang="ru-RU" altLang="ru-RU" b="1" smtClean="0">
                <a:latin typeface="Times New Roman" panose="02020603050405020304" pitchFamily="18" charset="0"/>
              </a:rPr>
              <a:t> </a:t>
            </a:r>
            <a:r>
              <a:rPr lang="ru-RU" altLang="ru-RU" smtClean="0">
                <a:latin typeface="Times New Roman" panose="02020603050405020304" pitchFamily="18" charset="0"/>
              </a:rPr>
              <a:t>– искомая функция, </a:t>
            </a:r>
            <a:r>
              <a:rPr lang="en-US" altLang="ru-RU" b="1" smtClean="0">
                <a:solidFill>
                  <a:srgbClr val="CC00FF"/>
                </a:solidFill>
                <a:latin typeface="Times New Roman" panose="02020603050405020304" pitchFamily="18" charset="0"/>
              </a:rPr>
              <a:t>y</a:t>
            </a:r>
            <a:r>
              <a:rPr lang="ru-RU" altLang="ru-RU" smtClean="0">
                <a:solidFill>
                  <a:srgbClr val="CC00FF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mtClean="0">
                <a:latin typeface="Times New Roman" panose="02020603050405020304" pitchFamily="18" charset="0"/>
              </a:rPr>
              <a:t>– табличное значение)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solidFill>
                  <a:srgbClr val="0066FF"/>
                </a:solidFill>
                <a:latin typeface="Times New Roman" panose="02020603050405020304" pitchFamily="18" charset="0"/>
              </a:rPr>
              <a:t>Применяется тогда, когда распределение отклонений подчиняется нормальному закону распределения</a:t>
            </a:r>
          </a:p>
        </p:txBody>
      </p:sp>
      <p:sp>
        <p:nvSpPr>
          <p:cNvPr id="317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840913" y="6021388"/>
            <a:ext cx="576262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pic>
        <p:nvPicPr>
          <p:cNvPr id="31749" name="Picture 6" descr="image0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1295401"/>
            <a:ext cx="4429125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738D66F-6F7E-415F-8F8B-913E25C36023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76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 определению линейной зависимости по методу наименьших квадрат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2857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47871" y="192024"/>
            <a:ext cx="8291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упрощения изложения рассмотрим сначала случай линейной функции одного аргумента. Пусть из опыта получены </a:t>
            </a:r>
            <a:r>
              <a:rPr lang="ru-RU" u="sng" dirty="0"/>
              <a:t>точки</a:t>
            </a:r>
            <a:r>
              <a:rPr lang="ru-RU" dirty="0" smtClean="0"/>
              <a:t>: </a:t>
            </a:r>
            <a:r>
              <a:rPr lang="en-US" dirty="0" smtClean="0"/>
              <a:t>    Xi</a:t>
            </a:r>
            <a:r>
              <a:rPr lang="ru-RU" dirty="0" smtClean="0"/>
              <a:t>,</a:t>
            </a:r>
            <a:r>
              <a:rPr lang="en-US" dirty="0" smtClean="0"/>
              <a:t> Yi</a:t>
            </a:r>
            <a:r>
              <a:rPr lang="ru-RU" dirty="0" smtClean="0"/>
              <a:t>, </a:t>
            </a:r>
            <a:r>
              <a:rPr lang="en-US" dirty="0" smtClean="0"/>
              <a:t>    </a:t>
            </a:r>
            <a:r>
              <a:rPr lang="en-US" dirty="0" err="1" smtClean="0"/>
              <a:t>i</a:t>
            </a:r>
            <a:r>
              <a:rPr lang="ru-RU" dirty="0" smtClean="0"/>
              <a:t>=1,… </a:t>
            </a:r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90358" y="947369"/>
            <a:ext cx="904874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Требуется </a:t>
            </a:r>
            <a:r>
              <a:rPr lang="ru-RU" dirty="0"/>
              <a:t>найти </a:t>
            </a:r>
            <a:r>
              <a:rPr lang="ru-RU" u="sng" dirty="0"/>
              <a:t>уравнение</a:t>
            </a:r>
            <a:r>
              <a:rPr lang="ru-RU" dirty="0"/>
              <a:t> </a:t>
            </a:r>
            <a:r>
              <a:rPr lang="ru-RU" dirty="0" smtClean="0"/>
              <a:t>прямой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/>
              <a:t>y=</a:t>
            </a:r>
            <a:r>
              <a:rPr lang="ru-RU" sz="2800" dirty="0" err="1" smtClean="0"/>
              <a:t>ax+b</a:t>
            </a:r>
            <a:r>
              <a:rPr lang="ru-RU" dirty="0" smtClean="0"/>
              <a:t>, 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наилучшим образом согласующейся с опытными точками.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Пусть мы нашли такую прямую. Обозначим через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/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расстояние опытной точки от этой прямой (измеренное параллельно оси y).</a:t>
            </a:r>
          </a:p>
          <a:p>
            <a:endParaRPr lang="ru-RU" dirty="0"/>
          </a:p>
        </p:txBody>
      </p:sp>
      <p:pic>
        <p:nvPicPr>
          <p:cNvPr id="2060" name="Picture 12" descr="дельта i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3642" y="1881068"/>
            <a:ext cx="261833" cy="261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multitest.semico.ru/pict/metod/mnk3.gif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00" y="2602263"/>
            <a:ext cx="3374006" cy="35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дельта i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242648"/>
            <a:ext cx="328421" cy="32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multitest.semico.ru/pict/metod/mnk4.gif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686" y="3694296"/>
            <a:ext cx="1759039" cy="7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multitest.semico.ru/pict/metod/mnk5.gif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706" y="5185508"/>
            <a:ext cx="3422344" cy="73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2602945" y="2335964"/>
            <a:ext cx="564308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расстояние опытной точки от этой прямой (измеренное параллельно оси y).</a:t>
            </a: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52450" y="2995812"/>
            <a:ext cx="2447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Чем меньше числа 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52450" y="3719086"/>
            <a:ext cx="84053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 абсолютной величине, тем лучше подобрана прямая . В качестве характеристики точности подбора прямой можно принять сумму квадратов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19931" y="4527427"/>
            <a:ext cx="10859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Покажем, как можно подобрать прямую  так, чтобы сумма квадратов S была минимальной. Из уравнений (3) и (4) получаем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980" y="2590335"/>
            <a:ext cx="9534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Из уравнения  следует, что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930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6514" y="706408"/>
            <a:ext cx="2857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 минимума S будут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3554" name="Picture 2" descr="mnk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7" y="1385693"/>
            <a:ext cx="3297141" cy="703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mnk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8" y="2150804"/>
            <a:ext cx="3333900" cy="7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44179" y="3244334"/>
            <a:ext cx="5103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Уравнения (6) и (7) можно записать в таком виде: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3556" name="Picture 4" descr="mnk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79" y="3875379"/>
            <a:ext cx="3319340" cy="73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mnk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20" y="4768916"/>
            <a:ext cx="3217625" cy="689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278017" y="4836377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уравнений (8) и (9) легко найти a и b по опытным значениям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baseline="-25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baseline="-25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Прямая (2), определяемая уравнениями (8) и (9), называется прямой, полученной по методу наименьших квадратов (этим названием подчеркивается то, что сумма квадратов S имеет минимум).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316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05F60-C232-4828-96C4-010FC0C3239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7772400" y="6324600"/>
            <a:ext cx="2408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chemeClr val="hlink"/>
                </a:solidFill>
              </a:rPr>
              <a:t>О различных формах…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2209800" y="830293"/>
            <a:ext cx="75438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3200" dirty="0" smtClean="0">
                <a:solidFill>
                  <a:srgbClr val="008000"/>
                </a:solidFill>
              </a:rPr>
              <a:t>Многие </a:t>
            </a:r>
            <a:r>
              <a:rPr lang="ru-RU" altLang="ru-RU" sz="3200" dirty="0">
                <a:solidFill>
                  <a:srgbClr val="008000"/>
                </a:solidFill>
              </a:rPr>
              <a:t>задачи приводят к нелинейным зависимостям. Например, в социально-экономической сфере. Нелинейными оказываются зависимости между объёмом продукции  и основными факторами производства – трудом, капиталом и т.д., функции спроса (зависимость между спросом и ценами или доходом).</a:t>
            </a:r>
          </a:p>
        </p:txBody>
      </p:sp>
    </p:spTree>
    <p:extLst>
      <p:ext uri="{BB962C8B-B14F-4D97-AF65-F5344CB8AC3E}">
        <p14:creationId xmlns:p14="http://schemas.microsoft.com/office/powerpoint/2010/main" val="26853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123" y="282899"/>
            <a:ext cx="899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Если </a:t>
            </a:r>
            <a:r>
              <a:rPr lang="ru-RU" sz="2400" dirty="0"/>
              <a:t>же используется многочлен второй степени </a:t>
            </a:r>
          </a:p>
        </p:txBody>
      </p:sp>
      <p:pic>
        <p:nvPicPr>
          <p:cNvPr id="24583" name="Picture 7" descr="image15.gif(1105 byte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163" y="802620"/>
            <a:ext cx="2921330" cy="54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9836" y="1643158"/>
            <a:ext cx="6540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то нормальная система уравнений примет вид</a:t>
            </a:r>
            <a:r>
              <a:rPr lang="ru-RU" sz="2400" dirty="0" smtClean="0"/>
              <a:t>:</a:t>
            </a:r>
            <a:endParaRPr lang="ru-RU" sz="2800" dirty="0"/>
          </a:p>
        </p:txBody>
      </p:sp>
      <p:pic>
        <p:nvPicPr>
          <p:cNvPr id="24584" name="Picture 8" descr="image16.gif(3981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00" y="2404374"/>
            <a:ext cx="4580278" cy="259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408506" y="2404374"/>
            <a:ext cx="3732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Внимание! </a:t>
            </a:r>
            <a:r>
              <a:rPr lang="ru-RU" dirty="0" smtClean="0"/>
              <a:t>Здесь нумерация точек идёт с нуля, поэтому (</a:t>
            </a:r>
            <a:r>
              <a:rPr lang="en-US" dirty="0" smtClean="0"/>
              <a:t>n+1)  - </a:t>
            </a:r>
            <a:r>
              <a:rPr lang="ru-RU" dirty="0" smtClean="0"/>
              <a:t>это число точек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201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4906" y="457200"/>
            <a:ext cx="300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750256"/>
              </p:ext>
            </p:extLst>
          </p:nvPr>
        </p:nvGraphicFramePr>
        <p:xfrm>
          <a:off x="774441" y="1181424"/>
          <a:ext cx="2034072" cy="2046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036"/>
                <a:gridCol w="1017036"/>
              </a:tblGrid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 x</a:t>
                      </a:r>
                      <a:endParaRPr lang="en-US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 y</a:t>
                      </a:r>
                      <a:endParaRPr lang="en-US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-2</a:t>
                      </a:r>
                      <a:endParaRPr lang="ru-RU" sz="2000" b="0" i="0" u="none" strike="noStrike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15</a:t>
                      </a:r>
                      <a:endParaRPr lang="ru-RU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-1</a:t>
                      </a:r>
                      <a:endParaRPr lang="ru-RU" sz="2000" b="0" i="0" u="none" strike="noStrike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2,5</a:t>
                      </a:r>
                      <a:endParaRPr lang="ru-RU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4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273177"/>
              </p:ext>
            </p:extLst>
          </p:nvPr>
        </p:nvGraphicFramePr>
        <p:xfrm>
          <a:off x="5725886" y="826532"/>
          <a:ext cx="4267200" cy="1684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667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 x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 y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r>
                        <a:rPr lang="ru-RU" sz="1400" baseline="30000">
                          <a:effectLst/>
                        </a:rPr>
                        <a:t>2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xy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r>
                        <a:rPr lang="ru-RU" sz="1400" baseline="30000">
                          <a:effectLst/>
                        </a:rPr>
                        <a:t>3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r>
                        <a:rPr lang="ru-RU" sz="1400" baseline="30000">
                          <a:effectLst/>
                        </a:rPr>
                        <a:t>2</a:t>
                      </a:r>
                      <a:r>
                        <a:rPr lang="ru-RU" sz="1400">
                          <a:effectLst/>
                        </a:rPr>
                        <a:t>y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x</a:t>
                      </a:r>
                      <a:r>
                        <a:rPr lang="ru-RU" sz="1400" baseline="300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-2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-30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-8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27,5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-25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</a:t>
                      </a:r>
                      <a:endParaRPr lang="ru-RU" sz="140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79666205"/>
              </p:ext>
            </p:extLst>
          </p:nvPr>
        </p:nvGraphicFramePr>
        <p:xfrm>
          <a:off x="5189609" y="3154991"/>
          <a:ext cx="5433060" cy="2712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377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1FC2-7F54-411B-AA9D-0BB427A2426E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5105400" cy="563562"/>
          </a:xfrm>
        </p:spPr>
        <p:txBody>
          <a:bodyPr/>
          <a:lstStyle/>
          <a:p>
            <a:r>
              <a:rPr lang="ru-RU" altLang="ru-RU" sz="3200"/>
              <a:t>А если другие формы?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3200400"/>
            <a:ext cx="8610600" cy="2438400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Например:</a:t>
            </a:r>
            <a:endParaRPr lang="en-US" altLang="ru-RU"/>
          </a:p>
          <a:p>
            <a:pPr>
              <a:buFontTx/>
              <a:buNone/>
            </a:pPr>
            <a:r>
              <a:rPr lang="en-US" altLang="ru-RU" b="1" i="1">
                <a:solidFill>
                  <a:srgbClr val="993366"/>
                </a:solidFill>
              </a:rPr>
              <a:t>Y</a:t>
            </a:r>
            <a:r>
              <a:rPr lang="ru-RU" altLang="ru-RU" b="1" i="1">
                <a:solidFill>
                  <a:srgbClr val="993366"/>
                </a:solidFill>
              </a:rPr>
              <a:t>=</a:t>
            </a:r>
            <a:r>
              <a:rPr lang="en-US" altLang="ru-RU" b="1" i="1">
                <a:solidFill>
                  <a:srgbClr val="993366"/>
                </a:solidFill>
              </a:rPr>
              <a:t>a</a:t>
            </a:r>
            <a:r>
              <a:rPr lang="ru-RU" altLang="ru-RU" b="1" i="1">
                <a:solidFill>
                  <a:srgbClr val="993366"/>
                </a:solidFill>
              </a:rPr>
              <a:t> + </a:t>
            </a:r>
            <a:r>
              <a:rPr lang="en-US" altLang="ru-RU" b="1" i="1">
                <a:solidFill>
                  <a:srgbClr val="993366"/>
                </a:solidFill>
              </a:rPr>
              <a:t>b</a:t>
            </a:r>
            <a:r>
              <a:rPr lang="ru-RU" altLang="ru-RU" b="1" i="1">
                <a:solidFill>
                  <a:srgbClr val="993366"/>
                </a:solidFill>
              </a:rPr>
              <a:t>/</a:t>
            </a:r>
            <a:r>
              <a:rPr lang="en-US" altLang="ru-RU" b="1" i="1">
                <a:solidFill>
                  <a:srgbClr val="993366"/>
                </a:solidFill>
              </a:rPr>
              <a:t>x</a:t>
            </a:r>
            <a:r>
              <a:rPr lang="ru-RU" altLang="ru-RU" b="1" i="1">
                <a:solidFill>
                  <a:srgbClr val="993366"/>
                </a:solidFill>
              </a:rPr>
              <a:t>	</a:t>
            </a:r>
            <a:r>
              <a:rPr lang="ru-RU" altLang="ru-RU"/>
              <a:t>	</a:t>
            </a:r>
            <a:r>
              <a:rPr lang="ru-RU" altLang="ru-RU">
                <a:solidFill>
                  <a:srgbClr val="3333FF"/>
                </a:solidFill>
              </a:rPr>
              <a:t>замена переменных</a:t>
            </a:r>
            <a:endParaRPr lang="en-US" altLang="ru-RU">
              <a:solidFill>
                <a:srgbClr val="3333FF"/>
              </a:solidFill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772400" y="6324600"/>
            <a:ext cx="2408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chemeClr val="hlink"/>
                </a:solidFill>
              </a:rPr>
              <a:t>О различных формах…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 rot="-357973">
            <a:off x="1752600" y="830452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Одним из способов является приведение зависимости к линейной путём различных преобразований.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3962400" y="3581400"/>
            <a:ext cx="5410200" cy="990600"/>
          </a:xfrm>
          <a:prstGeom prst="ellipse">
            <a:avLst/>
          </a:prstGeom>
          <a:noFill/>
          <a:ln w="158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73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B97E7-89C8-484E-8810-7BCAC16D783F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772400" y="6324600"/>
            <a:ext cx="2408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chemeClr val="hlink"/>
                </a:solidFill>
              </a:rPr>
              <a:t>О различных формах…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676400" y="1371600"/>
            <a:ext cx="8839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ru-RU"/>
          </a:p>
          <a:p>
            <a:pPr>
              <a:buFontTx/>
              <a:buNone/>
            </a:pPr>
            <a:r>
              <a:rPr lang="en-US" altLang="ru-RU" sz="3600" b="1" i="1">
                <a:solidFill>
                  <a:srgbClr val="993366"/>
                </a:solidFill>
              </a:rPr>
              <a:t>Y</a:t>
            </a:r>
            <a:r>
              <a:rPr lang="ru-RU" altLang="ru-RU" sz="3600" b="1" i="1">
                <a:solidFill>
                  <a:srgbClr val="993366"/>
                </a:solidFill>
              </a:rPr>
              <a:t>=</a:t>
            </a:r>
            <a:r>
              <a:rPr lang="en-US" altLang="ru-RU" sz="3600" b="1" i="1">
                <a:solidFill>
                  <a:srgbClr val="993366"/>
                </a:solidFill>
              </a:rPr>
              <a:t>a</a:t>
            </a:r>
            <a:r>
              <a:rPr lang="ru-RU" altLang="ru-RU" sz="3600" b="1" i="1">
                <a:solidFill>
                  <a:srgbClr val="993366"/>
                </a:solidFill>
              </a:rPr>
              <a:t>*</a:t>
            </a:r>
            <a:r>
              <a:rPr lang="en-US" altLang="ru-RU" sz="3600" b="1" i="1">
                <a:solidFill>
                  <a:srgbClr val="993366"/>
                </a:solidFill>
              </a:rPr>
              <a:t>x</a:t>
            </a:r>
            <a:r>
              <a:rPr lang="en-US" altLang="ru-RU" sz="3600" b="1" i="1" baseline="30000">
                <a:solidFill>
                  <a:srgbClr val="993366"/>
                </a:solidFill>
              </a:rPr>
              <a:t>b</a:t>
            </a:r>
            <a:r>
              <a:rPr lang="ru-RU" altLang="ru-RU"/>
              <a:t>	(степенная ф-ия) 		</a:t>
            </a:r>
          </a:p>
          <a:p>
            <a:pPr>
              <a:buFontTx/>
              <a:buNone/>
            </a:pPr>
            <a:r>
              <a:rPr lang="ru-RU" altLang="ru-RU"/>
              <a:t>						</a:t>
            </a:r>
            <a:r>
              <a:rPr lang="en-US" altLang="ru-RU" b="1" i="1">
                <a:solidFill>
                  <a:srgbClr val="CC00FF"/>
                </a:solidFill>
              </a:rPr>
              <a:t>lnY</a:t>
            </a:r>
            <a:r>
              <a:rPr lang="ru-RU" altLang="ru-RU" b="1" i="1">
                <a:solidFill>
                  <a:srgbClr val="CC00FF"/>
                </a:solidFill>
              </a:rPr>
              <a:t>= </a:t>
            </a:r>
            <a:r>
              <a:rPr lang="en-US" altLang="ru-RU" b="1" i="1">
                <a:solidFill>
                  <a:srgbClr val="CC00FF"/>
                </a:solidFill>
              </a:rPr>
              <a:t>ln a</a:t>
            </a:r>
            <a:r>
              <a:rPr lang="ru-RU" altLang="ru-RU" b="1" i="1">
                <a:solidFill>
                  <a:srgbClr val="CC00FF"/>
                </a:solidFill>
              </a:rPr>
              <a:t> +</a:t>
            </a:r>
            <a:r>
              <a:rPr lang="en-US" altLang="ru-RU" b="1" i="1">
                <a:solidFill>
                  <a:srgbClr val="CC00FF"/>
                </a:solidFill>
              </a:rPr>
              <a:t>b</a:t>
            </a:r>
            <a:r>
              <a:rPr lang="ru-RU" altLang="ru-RU" b="1" i="1">
                <a:solidFill>
                  <a:srgbClr val="CC00FF"/>
                </a:solidFill>
              </a:rPr>
              <a:t>*</a:t>
            </a:r>
            <a:r>
              <a:rPr lang="en-US" altLang="ru-RU" b="1" i="1">
                <a:solidFill>
                  <a:srgbClr val="CC00FF"/>
                </a:solidFill>
              </a:rPr>
              <a:t>ln x</a:t>
            </a:r>
          </a:p>
          <a:p>
            <a:pPr>
              <a:buFontTx/>
              <a:buNone/>
            </a:pPr>
            <a:r>
              <a:rPr lang="en-US" altLang="ru-RU" sz="3600" b="1" i="1">
                <a:solidFill>
                  <a:srgbClr val="993366"/>
                </a:solidFill>
              </a:rPr>
              <a:t>Y</a:t>
            </a:r>
            <a:r>
              <a:rPr lang="ru-RU" altLang="ru-RU" sz="3600" b="1" i="1">
                <a:solidFill>
                  <a:srgbClr val="993366"/>
                </a:solidFill>
              </a:rPr>
              <a:t>=</a:t>
            </a:r>
            <a:r>
              <a:rPr lang="en-US" altLang="ru-RU" sz="3600" b="1" i="1">
                <a:solidFill>
                  <a:srgbClr val="993366"/>
                </a:solidFill>
              </a:rPr>
              <a:t>a</a:t>
            </a:r>
            <a:r>
              <a:rPr lang="ru-RU" altLang="ru-RU" sz="3600" b="1" i="1">
                <a:solidFill>
                  <a:srgbClr val="993366"/>
                </a:solidFill>
              </a:rPr>
              <a:t>*</a:t>
            </a:r>
            <a:r>
              <a:rPr lang="en-US" altLang="ru-RU" sz="3600" b="1" i="1">
                <a:solidFill>
                  <a:srgbClr val="993366"/>
                </a:solidFill>
              </a:rPr>
              <a:t>b</a:t>
            </a:r>
            <a:r>
              <a:rPr lang="en-US" altLang="ru-RU" sz="3600" b="1" i="1" baseline="30000">
                <a:solidFill>
                  <a:srgbClr val="993366"/>
                </a:solidFill>
              </a:rPr>
              <a:t>x</a:t>
            </a:r>
            <a:r>
              <a:rPr lang="ru-RU" altLang="ru-RU"/>
              <a:t>	(показательная)	</a:t>
            </a:r>
          </a:p>
          <a:p>
            <a:pPr>
              <a:buFontTx/>
              <a:buNone/>
            </a:pPr>
            <a:r>
              <a:rPr lang="ru-RU" altLang="ru-RU"/>
              <a:t>						</a:t>
            </a:r>
            <a:r>
              <a:rPr lang="en-US" altLang="ru-RU" b="1" i="1">
                <a:solidFill>
                  <a:srgbClr val="CC00FF"/>
                </a:solidFill>
              </a:rPr>
              <a:t>ln Y</a:t>
            </a:r>
            <a:r>
              <a:rPr lang="ru-RU" altLang="ru-RU" b="1" i="1">
                <a:solidFill>
                  <a:srgbClr val="CC00FF"/>
                </a:solidFill>
              </a:rPr>
              <a:t>= </a:t>
            </a:r>
            <a:r>
              <a:rPr lang="en-US" altLang="ru-RU" b="1" i="1">
                <a:solidFill>
                  <a:srgbClr val="CC00FF"/>
                </a:solidFill>
              </a:rPr>
              <a:t>ln a</a:t>
            </a:r>
            <a:r>
              <a:rPr lang="ru-RU" altLang="ru-RU" b="1" i="1">
                <a:solidFill>
                  <a:srgbClr val="CC00FF"/>
                </a:solidFill>
              </a:rPr>
              <a:t> +</a:t>
            </a:r>
            <a:r>
              <a:rPr lang="en-US" altLang="ru-RU" b="1" i="1">
                <a:solidFill>
                  <a:srgbClr val="CC00FF"/>
                </a:solidFill>
              </a:rPr>
              <a:t>x</a:t>
            </a:r>
            <a:r>
              <a:rPr lang="ru-RU" altLang="ru-RU" b="1" i="1">
                <a:solidFill>
                  <a:srgbClr val="CC00FF"/>
                </a:solidFill>
              </a:rPr>
              <a:t>*</a:t>
            </a:r>
            <a:r>
              <a:rPr lang="en-US" altLang="ru-RU" b="1" i="1">
                <a:solidFill>
                  <a:srgbClr val="CC00FF"/>
                </a:solidFill>
              </a:rPr>
              <a:t>ln b</a:t>
            </a:r>
            <a:endParaRPr lang="ru-RU" altLang="ru-RU" b="1" i="1">
              <a:solidFill>
                <a:srgbClr val="CC00FF"/>
              </a:solidFill>
            </a:endParaRPr>
          </a:p>
          <a:p>
            <a:pPr>
              <a:buFontTx/>
              <a:buNone/>
            </a:pPr>
            <a:endParaRPr lang="en-US" altLang="ru-RU"/>
          </a:p>
          <a:p>
            <a:pPr>
              <a:buFontTx/>
              <a:buNone/>
            </a:pPr>
            <a:r>
              <a:rPr lang="en-US" altLang="ru-RU" sz="3600" b="1" i="1">
                <a:solidFill>
                  <a:srgbClr val="993366"/>
                </a:solidFill>
              </a:rPr>
              <a:t>Y</a:t>
            </a:r>
            <a:r>
              <a:rPr lang="ru-RU" altLang="ru-RU" sz="3600" b="1" i="1">
                <a:solidFill>
                  <a:srgbClr val="993366"/>
                </a:solidFill>
              </a:rPr>
              <a:t> = </a:t>
            </a:r>
            <a:r>
              <a:rPr lang="en-US" altLang="ru-RU" sz="3600" b="1" i="1">
                <a:solidFill>
                  <a:srgbClr val="993366"/>
                </a:solidFill>
              </a:rPr>
              <a:t>e</a:t>
            </a:r>
            <a:r>
              <a:rPr lang="ru-RU" altLang="ru-RU" sz="3600" b="1" i="1">
                <a:solidFill>
                  <a:srgbClr val="993366"/>
                </a:solidFill>
              </a:rPr>
              <a:t> </a:t>
            </a:r>
            <a:r>
              <a:rPr lang="en-US" altLang="ru-RU" sz="3600" b="1" i="1" baseline="30000">
                <a:solidFill>
                  <a:srgbClr val="993366"/>
                </a:solidFill>
              </a:rPr>
              <a:t>b</a:t>
            </a:r>
            <a:r>
              <a:rPr lang="ru-RU" altLang="ru-RU" sz="3600" b="1" i="1" baseline="30000">
                <a:solidFill>
                  <a:srgbClr val="993366"/>
                </a:solidFill>
              </a:rPr>
              <a:t>*</a:t>
            </a:r>
            <a:r>
              <a:rPr lang="en-US" altLang="ru-RU" sz="3600" b="1" i="1" baseline="30000">
                <a:solidFill>
                  <a:srgbClr val="993366"/>
                </a:solidFill>
              </a:rPr>
              <a:t>x</a:t>
            </a:r>
            <a:r>
              <a:rPr lang="ru-RU" altLang="ru-RU"/>
              <a:t> 	(экспоненциальная)	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733800" y="304800"/>
            <a:ext cx="480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3333FF"/>
                </a:solidFill>
              </a:rPr>
              <a:t>Логарифмирование и замена переменных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3429000" y="152400"/>
            <a:ext cx="5410200" cy="1524000"/>
          </a:xfrm>
          <a:prstGeom prst="ellipse">
            <a:avLst/>
          </a:prstGeom>
          <a:noFill/>
          <a:ln w="158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12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84F0E-A06B-4551-B08B-A113B0EEFCD8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76201"/>
            <a:ext cx="8382000" cy="1935163"/>
          </a:xfrm>
        </p:spPr>
        <p:txBody>
          <a:bodyPr/>
          <a:lstStyle/>
          <a:p>
            <a:pPr algn="l"/>
            <a:r>
              <a:rPr lang="ru-RU" altLang="ru-RU" sz="3200"/>
              <a:t>Чтобы найти оптимальную, надо перебрать несколько зависимостей, если нет НИКАКИХ теоретических соображений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828801"/>
            <a:ext cx="8839200" cy="4906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altLang="ru-RU" sz="14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dirty="0">
                <a:solidFill>
                  <a:srgbClr val="CC00FF"/>
                </a:solidFill>
              </a:rPr>
              <a:t>Пример.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>
                <a:solidFill>
                  <a:srgbClr val="008000"/>
                </a:solidFill>
              </a:rPr>
              <a:t>Исследовалась зависимость </a:t>
            </a:r>
            <a:r>
              <a:rPr lang="en-US" altLang="ru-RU" dirty="0">
                <a:solidFill>
                  <a:srgbClr val="008000"/>
                </a:solidFill>
              </a:rPr>
              <a:t>Y </a:t>
            </a:r>
            <a:r>
              <a:rPr lang="ru-RU" altLang="ru-RU" dirty="0">
                <a:solidFill>
                  <a:srgbClr val="008000"/>
                </a:solidFill>
              </a:rPr>
              <a:t>(рост) и </a:t>
            </a:r>
            <a:r>
              <a:rPr lang="en-US" altLang="ru-RU" dirty="0">
                <a:solidFill>
                  <a:srgbClr val="008000"/>
                </a:solidFill>
              </a:rPr>
              <a:t>X</a:t>
            </a:r>
            <a:r>
              <a:rPr lang="ru-RU" altLang="ru-RU" dirty="0">
                <a:solidFill>
                  <a:srgbClr val="008000"/>
                </a:solidFill>
              </a:rPr>
              <a:t> (масса) студентов 20 лет в одном лекционном потоке (60 человек) получены оптимальные зависимости</a:t>
            </a:r>
            <a:endParaRPr lang="en-US" altLang="ru-RU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dirty="0"/>
              <a:t>Y</a:t>
            </a:r>
            <a:r>
              <a:rPr lang="ru-RU" altLang="ru-RU" dirty="0"/>
              <a:t> = 209,811 - 2464,690/</a:t>
            </a:r>
            <a:r>
              <a:rPr lang="en-US" altLang="ru-RU" dirty="0"/>
              <a:t>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dirty="0"/>
              <a:t>X</a:t>
            </a:r>
            <a:r>
              <a:rPr lang="ru-RU" altLang="ru-RU" dirty="0"/>
              <a:t>= 159,466 – 15235,200/</a:t>
            </a:r>
            <a:r>
              <a:rPr lang="en-US" altLang="ru-RU" dirty="0"/>
              <a:t>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dirty="0"/>
              <a:t>Y </a:t>
            </a:r>
            <a:r>
              <a:rPr lang="ru-RU" altLang="ru-RU" dirty="0"/>
              <a:t> - в м*100, </a:t>
            </a:r>
            <a:r>
              <a:rPr lang="en-US" altLang="ru-RU" dirty="0"/>
              <a:t>X</a:t>
            </a:r>
            <a:r>
              <a:rPr lang="ru-RU" altLang="ru-RU" dirty="0"/>
              <a:t> в кг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dirty="0"/>
              <a:t>Было проверено </a:t>
            </a:r>
            <a:r>
              <a:rPr lang="ru-RU" altLang="ru-RU" b="1" dirty="0">
                <a:solidFill>
                  <a:srgbClr val="CC00FF"/>
                </a:solidFill>
              </a:rPr>
              <a:t>19</a:t>
            </a:r>
            <a:r>
              <a:rPr lang="ru-RU" altLang="ru-RU" dirty="0"/>
              <a:t> форм связи.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ru-RU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772400" y="6324600"/>
            <a:ext cx="240860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chemeClr val="hlink"/>
                </a:solidFill>
              </a:rPr>
              <a:t>О различных формах…</a:t>
            </a:r>
          </a:p>
        </p:txBody>
      </p:sp>
    </p:spTree>
    <p:extLst>
      <p:ext uri="{BB962C8B-B14F-4D97-AF65-F5344CB8AC3E}">
        <p14:creationId xmlns:p14="http://schemas.microsoft.com/office/powerpoint/2010/main" val="377417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Аппроксимация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Аппроксима́ция</a:t>
            </a:r>
            <a:r>
              <a:rPr lang="ru-RU" altLang="ru-RU" smtClean="0"/>
              <a:t>, или </a:t>
            </a:r>
            <a:r>
              <a:rPr lang="ru-RU" altLang="ru-RU" b="1" smtClean="0"/>
              <a:t>приближе́ние</a:t>
            </a:r>
            <a:r>
              <a:rPr lang="ru-RU" altLang="ru-RU" smtClean="0"/>
              <a:t> — научный метод, состоящий в замене одних объектов другими, в том или ином смысле близкими к исходным, но более простыми.</a:t>
            </a:r>
          </a:p>
          <a:p>
            <a:pPr eaLnBrk="1" hangingPunct="1"/>
            <a:r>
              <a:rPr lang="ru-RU" altLang="ru-RU" smtClean="0"/>
              <a:t>Аппроксимацию можно считать моделью, часто необходима при имитационном моделировании (глобальные и региональные системы)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F0BCE6-34F4-4820-A650-F563E1D6DD17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8559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6461" y="671491"/>
            <a:ext cx="7499081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 Light" panose="020F0302020204030204" pitchFamily="34" charset="0"/>
                <a:cs typeface="Calibri Light" panose="020F0302020204030204" pitchFamily="34" charset="0"/>
              </a:rPr>
              <a:t>Аппроксимация на диаграмме</a:t>
            </a:r>
            <a:endParaRPr lang="ru-RU" sz="2800" b="1" i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4676" y="1382592"/>
            <a:ext cx="51162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400"/>
              </a:spcBef>
              <a:spcAft>
                <a:spcPts val="1400"/>
              </a:spcAft>
            </a:pPr>
            <a:r>
              <a:rPr lang="ru-RU" sz="240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Очень быстро и наглядно можно построить аппроксимацию непосредственно на диаграмме в ЭТ. Для этого в контекстном меню РЯДА диаграммы выберите </a:t>
            </a:r>
            <a:r>
              <a:rPr lang="ru-RU" sz="2400" i="1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Добавить линию тренда</a:t>
            </a:r>
            <a:r>
              <a:rPr lang="ru-RU" sz="2400" dirty="0" smtClean="0">
                <a:solidFill>
                  <a:srgbClr val="0000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 появившемся диалоге можно выбрать </a:t>
            </a:r>
            <a:endParaRPr lang="ru-RU" sz="2400" dirty="0">
              <a:solidFill>
                <a:srgbClr val="00000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939" y="83975"/>
            <a:ext cx="6111551" cy="66340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61" y="4058761"/>
            <a:ext cx="3947160" cy="27152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150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7869" y="391886"/>
            <a:ext cx="3993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Коэффициент </a:t>
            </a:r>
            <a:r>
              <a:rPr lang="ru-RU" sz="2400" b="1" dirty="0"/>
              <a:t>детерминации</a:t>
            </a:r>
            <a:endParaRPr lang="ru-RU" dirty="0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045028" y="960048"/>
            <a:ext cx="27991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ru-RU" altLang="ru-RU" sz="1000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—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R-квадрат</a:t>
            </a:r>
            <a:r>
              <a:rPr kumimoji="0" lang="ru-RU" altLang="ru-RU" sz="1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 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000" b="1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636" name="Picture 12" descr="R^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38" y="996821"/>
            <a:ext cx="184366" cy="29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40163" y="391886"/>
            <a:ext cx="78283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— это доля </a:t>
            </a:r>
            <a:r>
              <a:rPr lang="ru-RU" sz="2400" dirty="0">
                <a:hlinkClick r:id="rId3" tooltip="Дисперсия случайной величины"/>
              </a:rPr>
              <a:t>дисперсии</a:t>
            </a:r>
            <a:r>
              <a:rPr lang="ru-RU" sz="2400" dirty="0"/>
              <a:t> зависимой переменной, объясняемая рассматриваемой </a:t>
            </a:r>
            <a:r>
              <a:rPr lang="ru-RU" sz="2400" dirty="0">
                <a:hlinkClick r:id="rId4" tooltip="Модель"/>
              </a:rPr>
              <a:t>моделью</a:t>
            </a:r>
            <a:r>
              <a:rPr lang="ru-RU" sz="2400" dirty="0"/>
              <a:t> зависимости, то есть объясняющими переменными. Более точно — это единица минус доля необъяснённой дисперсии (дисперсии случайной ошибки модели, или условной по факторам дисперсии зависимой переменной) в дисперсии зависимой переменной. Его рассматривают как универсальную меру зависимости одной </a:t>
            </a:r>
            <a:r>
              <a:rPr lang="ru-RU" sz="2400" dirty="0">
                <a:hlinkClick r:id="rId5" tooltip="Случайная величина"/>
              </a:rPr>
              <a:t>случайной величины</a:t>
            </a:r>
            <a:r>
              <a:rPr lang="ru-RU" sz="2400" dirty="0"/>
              <a:t> от множества других.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9958" y="3797559"/>
            <a:ext cx="1190586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ИНТЕРПРЕТАЦИЯ. Коэффициент </a:t>
            </a:r>
            <a:r>
              <a:rPr lang="ru-RU" sz="2000" dirty="0"/>
              <a:t>детерминации для модели с константой принимает значения от 0 до 1. Чем ближе значение коэффициента к 1, тем сильнее зависимость. При оценке регрессионных моделей это интерпретируется как соответствие модели данным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Для приемлемых моделей предполагается, что коэффициент детерминации должен быть хотя бы не меньше 50 % 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>Модели </a:t>
            </a:r>
            <a:r>
              <a:rPr lang="ru-RU" sz="2000" dirty="0"/>
              <a:t>с коэффициентом детерминации выше 80 % можно признать достаточно хорошими (коэффициент корреляции превышает 90 %). </a:t>
            </a:r>
            <a:endParaRPr lang="ru-RU" sz="2000" dirty="0" smtClean="0"/>
          </a:p>
          <a:p>
            <a:r>
              <a:rPr lang="ru-RU" sz="2000" dirty="0" smtClean="0"/>
              <a:t>Значение </a:t>
            </a:r>
            <a:r>
              <a:rPr lang="ru-RU" sz="2000" dirty="0"/>
              <a:t>коэффициента детерминации 1 означает функциональную зависимость между переменными.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2746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AAC2-2945-4E7B-A9D5-D1DE655BB02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153400" cy="1447800"/>
          </a:xfrm>
        </p:spPr>
        <p:txBody>
          <a:bodyPr/>
          <a:lstStyle/>
          <a:p>
            <a:r>
              <a:rPr lang="ru-RU" altLang="ru-RU" sz="3600">
                <a:solidFill>
                  <a:schemeClr val="hlink"/>
                </a:solidFill>
              </a:rPr>
              <a:t>Представление о множественном регрессионном анализе.</a:t>
            </a:r>
            <a:endParaRPr lang="ru-RU" altLang="ru-RU" sz="6000">
              <a:solidFill>
                <a:schemeClr val="hlink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447800"/>
            <a:ext cx="88392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/>
              <a:t>В общем случае в регрессионный анализ вовлекаются несколько независимых переменных. </a:t>
            </a:r>
            <a:endParaRPr lang="en-US" altLang="ru-RU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/>
              <a:t>Наглядности получаемых результатов нет, так как подобные множественные связи невозможно представить графически.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/>
              <a:t/>
            </a:r>
            <a:br>
              <a:rPr lang="ru-RU" altLang="ru-RU"/>
            </a:br>
            <a:r>
              <a:rPr lang="ru-RU" altLang="ru-RU"/>
              <a:t>Необходимо оценить коэффициенты уравнения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/>
              <a:t/>
            </a:r>
            <a:br>
              <a:rPr lang="ru-RU" altLang="ru-RU"/>
            </a:br>
            <a:r>
              <a:rPr lang="ru-RU" altLang="ru-RU">
                <a:solidFill>
                  <a:srgbClr val="CC00FF"/>
                </a:solidFill>
              </a:rPr>
              <a:t>у = b1*х1+b2*х2+... + bn*хn+а</a:t>
            </a:r>
            <a:r>
              <a:rPr lang="ru-RU" altLang="ru-RU"/>
              <a:t>, </a:t>
            </a:r>
            <a:br>
              <a:rPr lang="ru-RU" altLang="ru-RU"/>
            </a:br>
            <a:r>
              <a:rPr lang="ru-RU" altLang="ru-RU" sz="2400"/>
              <a:t>где n — количество независимых переменных, </a:t>
            </a:r>
            <a:r>
              <a:rPr lang="en-US" altLang="ru-RU" sz="2400"/>
              <a:t>b</a:t>
            </a:r>
            <a:r>
              <a:rPr lang="ru-RU" altLang="ru-RU" sz="2400"/>
              <a:t>1 </a:t>
            </a:r>
            <a:r>
              <a:rPr lang="en-US" altLang="ru-RU" sz="2400"/>
              <a:t>… bn</a:t>
            </a:r>
            <a:endParaRPr lang="ru-RU" altLang="ru-RU" sz="2400"/>
          </a:p>
        </p:txBody>
      </p:sp>
    </p:spTree>
    <p:extLst>
      <p:ext uri="{BB962C8B-B14F-4D97-AF65-F5344CB8AC3E}">
        <p14:creationId xmlns:p14="http://schemas.microsoft.com/office/powerpoint/2010/main" val="2805218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25A78-DEAD-4075-953E-26B1AB689A15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3429000" cy="487362"/>
          </a:xfrm>
        </p:spPr>
        <p:txBody>
          <a:bodyPr/>
          <a:lstStyle/>
          <a:p>
            <a:r>
              <a:rPr lang="ru-RU" altLang="ru-RU" sz="2800">
                <a:solidFill>
                  <a:srgbClr val="008000"/>
                </a:solidFill>
              </a:rPr>
              <a:t>Пример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1"/>
            <a:ext cx="8382000" cy="4906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/>
              <a:t>Агент по продаже недвижимости вносит в каждый элемент реестра </a:t>
            </a:r>
            <a:r>
              <a:rPr lang="ru-RU" altLang="ru-RU"/>
              <a:t>размер дома, число спален, средний доход населения</a:t>
            </a:r>
            <a:r>
              <a:rPr lang="ru-RU" altLang="ru-RU" sz="2400"/>
              <a:t> в этом районе и </a:t>
            </a:r>
            <a:r>
              <a:rPr lang="ru-RU" altLang="ru-RU"/>
              <a:t>субъективную оценку</a:t>
            </a:r>
            <a:r>
              <a:rPr lang="ru-RU" altLang="ru-RU" sz="2400"/>
              <a:t> привлекательности дома.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/>
              <a:t>Пусть информация собрана для различных домов, </a:t>
            </a:r>
            <a:r>
              <a:rPr lang="ru-RU" altLang="ru-RU">
                <a:solidFill>
                  <a:srgbClr val="CC00FF"/>
                </a:solidFill>
              </a:rPr>
              <a:t>Связаны ли и каким образом эти характеристики дома с ценой, по которой он был продан</a:t>
            </a:r>
            <a:r>
              <a:rPr lang="ru-RU" altLang="ru-RU" sz="2400"/>
              <a:t>. Например, могло бы оказаться, что число спальных комнат является лучшим предсказывающим фактором для цены продажи дома в некотором специфическом районе, чем "привлекательность" дома (субъективная оценка). </a:t>
            </a:r>
          </a:p>
        </p:txBody>
      </p:sp>
    </p:spTree>
    <p:extLst>
      <p:ext uri="{BB962C8B-B14F-4D97-AF65-F5344CB8AC3E}">
        <p14:creationId xmlns:p14="http://schemas.microsoft.com/office/powerpoint/2010/main" val="2052214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38CED-E2AF-49E7-93DA-3ADD6469BD8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685800"/>
            <a:ext cx="8991600" cy="601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Специалисты по кадрам обычно используют множественную регрессию для определения вознаграждения адекватного выполненной работе.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Можно определить следующие параметры: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dirty="0"/>
              <a:t>"размер ответственности" (</a:t>
            </a:r>
            <a:r>
              <a:rPr lang="ru-RU" altLang="ru-RU" i="1" dirty="0" err="1">
                <a:solidFill>
                  <a:srgbClr val="CC00FF"/>
                </a:solidFill>
              </a:rPr>
              <a:t>Resp</a:t>
            </a:r>
            <a:r>
              <a:rPr lang="ru-RU" altLang="ru-RU" dirty="0"/>
              <a:t>) и "число подчиненных" (</a:t>
            </a:r>
            <a:r>
              <a:rPr lang="ru-RU" altLang="ru-RU" i="1" dirty="0" err="1">
                <a:solidFill>
                  <a:srgbClr val="CC00FF"/>
                </a:solidFill>
              </a:rPr>
              <a:t>NSup</a:t>
            </a:r>
            <a:r>
              <a:rPr lang="ru-RU" altLang="ru-RU" dirty="0"/>
              <a:t>), которые, как ожидается, оказывают влияние на стоимость работы. Кадровый аналитик затем проводит исследование размеров окладов (</a:t>
            </a:r>
            <a:r>
              <a:rPr lang="ru-RU" altLang="ru-RU" i="1" dirty="0" err="1">
                <a:solidFill>
                  <a:srgbClr val="CC00FF"/>
                </a:solidFill>
              </a:rPr>
              <a:t>Salary</a:t>
            </a:r>
            <a:r>
              <a:rPr lang="ru-RU" altLang="ru-RU" dirty="0"/>
              <a:t>) среди сравнимых компаний на рынке, записывая размер жалования значения параметров) по различным позициям. </a:t>
            </a:r>
            <a:r>
              <a:rPr lang="en-US" altLang="ru-RU" dirty="0"/>
              <a:t>=&gt;</a:t>
            </a:r>
            <a:r>
              <a:rPr lang="ru-RU" altLang="ru-RU" dirty="0"/>
              <a:t>   уравнения в следующем виде: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b="1" dirty="0" err="1">
                <a:solidFill>
                  <a:srgbClr val="CC00FF"/>
                </a:solidFill>
              </a:rPr>
              <a:t>Salary</a:t>
            </a:r>
            <a:r>
              <a:rPr lang="ru-RU" altLang="ru-RU" b="1" dirty="0">
                <a:solidFill>
                  <a:srgbClr val="CC00FF"/>
                </a:solidFill>
              </a:rPr>
              <a:t> = .5*</a:t>
            </a:r>
            <a:r>
              <a:rPr lang="ru-RU" altLang="ru-RU" b="1" dirty="0" err="1">
                <a:solidFill>
                  <a:srgbClr val="CC00FF"/>
                </a:solidFill>
              </a:rPr>
              <a:t>Resp</a:t>
            </a:r>
            <a:r>
              <a:rPr lang="ru-RU" altLang="ru-RU" b="1" dirty="0">
                <a:solidFill>
                  <a:srgbClr val="CC00FF"/>
                </a:solidFill>
              </a:rPr>
              <a:t> + .8*</a:t>
            </a:r>
            <a:r>
              <a:rPr lang="ru-RU" altLang="ru-RU" b="1" dirty="0" err="1">
                <a:solidFill>
                  <a:srgbClr val="CC00FF"/>
                </a:solidFill>
              </a:rPr>
              <a:t>NSup</a:t>
            </a:r>
            <a:r>
              <a:rPr lang="ru-RU" altLang="ru-RU" b="1" dirty="0">
                <a:solidFill>
                  <a:srgbClr val="CC00FF"/>
                </a:solidFill>
              </a:rPr>
              <a:t> </a:t>
            </a:r>
            <a:endParaRPr lang="ru-RU" altLang="ru-RU" b="1" dirty="0" smtClean="0">
              <a:solidFill>
                <a:srgbClr val="CC00FF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altLang="ru-RU" sz="1200" b="1" dirty="0" smtClean="0">
                <a:solidFill>
                  <a:srgbClr val="CC00FF"/>
                </a:solidFill>
              </a:rPr>
              <a:t>С.93-99 </a:t>
            </a:r>
            <a:r>
              <a:rPr lang="ru-RU" altLang="ru-RU" sz="1200" b="1" dirty="0" err="1" smtClean="0">
                <a:solidFill>
                  <a:srgbClr val="CC00FF"/>
                </a:solidFill>
              </a:rPr>
              <a:t>Гельман</a:t>
            </a:r>
            <a:endParaRPr lang="ru-RU" altLang="ru-RU" sz="1200" b="1" dirty="0">
              <a:solidFill>
                <a:srgbClr val="CC00FF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152401"/>
            <a:ext cx="3429000" cy="487363"/>
          </a:xfrm>
          <a:noFill/>
          <a:ln/>
        </p:spPr>
        <p:txBody>
          <a:bodyPr/>
          <a:lstStyle/>
          <a:p>
            <a:r>
              <a:rPr lang="ru-RU" altLang="ru-RU" sz="2800">
                <a:solidFill>
                  <a:srgbClr val="008000"/>
                </a:solidFill>
              </a:rPr>
              <a:t>Пример 2</a:t>
            </a:r>
          </a:p>
        </p:txBody>
      </p:sp>
    </p:spTree>
    <p:extLst>
      <p:ext uri="{BB962C8B-B14F-4D97-AF65-F5344CB8AC3E}">
        <p14:creationId xmlns:p14="http://schemas.microsoft.com/office/powerpoint/2010/main" val="1341399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43" y="1567543"/>
            <a:ext cx="10580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При исследовании взаимосвязей между выборками помимо корреляции различают также и регрессию. </a:t>
            </a:r>
            <a:r>
              <a:rPr lang="ru-RU" sz="2400" u="sng" dirty="0"/>
              <a:t>Регрессия используется для анализа воздействия на отдельную зависимую переменную значений одной или более независимых переменных.</a:t>
            </a:r>
            <a:r>
              <a:rPr lang="ru-RU" sz="2400" dirty="0"/>
              <a:t> Соответственно, наряду с корреляционным анализом еще одним инструментом изучения стохастических зависимостей является регрессионный анализ.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9796" y="326571"/>
            <a:ext cx="7464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Регрессионный анализ в ЭТ    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12993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804" y="1427584"/>
            <a:ext cx="92559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Исследуется также значимость регрессионной модели с помощью F-критерия (</a:t>
            </a:r>
            <a:r>
              <a:rPr lang="ru-RU" sz="2400" dirty="0" err="1"/>
              <a:t>Фишepa</a:t>
            </a:r>
            <a:r>
              <a:rPr lang="ru-RU" sz="2400" dirty="0"/>
              <a:t>). Если величина F-критерия значима (р &lt; 0,05), то регрессионная модель является значимой.</a:t>
            </a:r>
          </a:p>
          <a:p>
            <a:r>
              <a:rPr lang="ru-RU" sz="2400" dirty="0"/>
              <a:t>Достоверность отличия коэффициентов а</a:t>
            </a:r>
            <a:r>
              <a:rPr lang="ru-RU" sz="2400" baseline="-25000" dirty="0"/>
              <a:t>0</a:t>
            </a:r>
            <a:r>
              <a:rPr lang="ru-RU" sz="2400" dirty="0"/>
              <a:t>, а</a:t>
            </a:r>
            <a:r>
              <a:rPr lang="ru-RU" sz="2400" baseline="-25000" dirty="0"/>
              <a:t>1</a:t>
            </a:r>
            <a:r>
              <a:rPr lang="ru-RU" sz="2400" dirty="0"/>
              <a:t>, а</a:t>
            </a:r>
            <a:r>
              <a:rPr lang="ru-RU" sz="2400" baseline="-25000" dirty="0"/>
              <a:t>2</a:t>
            </a:r>
            <a:r>
              <a:rPr lang="ru-RU" sz="2400" dirty="0"/>
              <a:t>,..., а</a:t>
            </a:r>
            <a:r>
              <a:rPr lang="en-US" sz="2400" baseline="-25000" dirty="0"/>
              <a:t>n</a:t>
            </a:r>
            <a:r>
              <a:rPr lang="ru-RU" sz="2400" dirty="0"/>
              <a:t> от нуля, проверяется с помощью критерия </a:t>
            </a:r>
            <a:r>
              <a:rPr lang="ru-RU" sz="2400" dirty="0" err="1"/>
              <a:t>Стъюдента</a:t>
            </a:r>
            <a:r>
              <a:rPr lang="ru-RU" sz="2400" dirty="0"/>
              <a:t>. В случаях, когда р &gt; 0,05, коэффициент может считаться нулевым, а это означает, что влияние соответствующей независимой переменной на зависимую переменную недостоверно, и эта независимая переменная может быть исключена из уравнения.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9796" y="326571"/>
            <a:ext cx="7464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Регрессионный анализ в ЭТ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8751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495800" y="1828800"/>
            <a:ext cx="6019800" cy="2209800"/>
          </a:xfrm>
        </p:spPr>
        <p:txBody>
          <a:bodyPr/>
          <a:lstStyle/>
          <a:p>
            <a:pPr eaLnBrk="1" hangingPunct="1"/>
            <a:r>
              <a:rPr lang="ru-RU" altLang="ru-RU" sz="5000" b="1">
                <a:solidFill>
                  <a:srgbClr val="FFFFFF"/>
                </a:solidFill>
                <a:latin typeface="Times New Roman" panose="02020603050405020304" pitchFamily="18" charset="0"/>
              </a:rPr>
              <a:t>Аппроксимация  функций</a:t>
            </a:r>
            <a:r>
              <a:rPr lang="ru-RU" altLang="ru-RU" sz="5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76400" y="838200"/>
            <a:ext cx="87630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500"/>
              <a:t>На практике часто удобно и необходимо зависимость между величинами представить в виде функции.</a:t>
            </a:r>
          </a:p>
          <a:p>
            <a:pPr marL="0" indent="0" algn="ctr">
              <a:buNone/>
            </a:pPr>
            <a:r>
              <a:rPr lang="ru-RU" altLang="ru-RU" sz="2500"/>
              <a:t> Для увеличения точности измерения производятся много раз, а результаты заносят в таблицу. Для исследования полученной зависимости и прогнозирования дальнейших результатов требуется </a:t>
            </a:r>
            <a:r>
              <a:rPr lang="ru-RU" altLang="ru-RU" sz="2500">
                <a:solidFill>
                  <a:srgbClr val="CC3300"/>
                </a:solidFill>
              </a:rPr>
              <a:t>приближённо</a:t>
            </a:r>
            <a:r>
              <a:rPr lang="ru-RU" altLang="ru-RU" sz="2500"/>
              <a:t> представить </a:t>
            </a:r>
            <a:r>
              <a:rPr lang="ru-RU" altLang="ru-RU" sz="2500">
                <a:solidFill>
                  <a:srgbClr val="CC3300"/>
                </a:solidFill>
              </a:rPr>
              <a:t>эмпирическую</a:t>
            </a:r>
            <a:r>
              <a:rPr lang="ru-RU" altLang="ru-RU" sz="2500"/>
              <a:t> функцию другими функциями. </a:t>
            </a: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4267200" y="152400"/>
            <a:ext cx="5943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>
                <a:solidFill>
                  <a:srgbClr val="0066FF"/>
                </a:solidFill>
                <a:latin typeface="Times New Roman" panose="02020603050405020304" pitchFamily="18" charset="0"/>
              </a:rPr>
              <a:t>Аппроксимация  функций</a:t>
            </a:r>
            <a:r>
              <a:rPr lang="ru-RU" altLang="ru-RU" sz="500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24581" name="Picture 5" descr="0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38601"/>
            <a:ext cx="419100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752600" y="4038600"/>
            <a:ext cx="4724400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/>
              <a:t>Задача приближённого представления эмпирической функции другими известными функциями получила название </a:t>
            </a:r>
            <a:r>
              <a:rPr lang="ru-RU" altLang="ru-RU" sz="2800" b="1" i="1">
                <a:solidFill>
                  <a:srgbClr val="CC3300"/>
                </a:solidFill>
              </a:rPr>
              <a:t>аппроксимации</a:t>
            </a:r>
            <a:r>
              <a:rPr lang="ru-RU" altLang="ru-RU" sz="2800"/>
              <a:t> функции.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2800"/>
          </a:p>
        </p:txBody>
      </p:sp>
      <p:sp>
        <p:nvSpPr>
          <p:cNvPr id="24583" name="Номер слайда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D603B9-C3E9-4AC9-B098-F4491C126CEA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45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549276"/>
            <a:ext cx="8362950" cy="6119813"/>
          </a:xfrm>
        </p:spPr>
        <p:txBody>
          <a:bodyPr/>
          <a:lstStyle/>
          <a:p>
            <a:pPr marL="457200" indent="-457200">
              <a:buNone/>
            </a:pPr>
            <a:r>
              <a:rPr lang="ru-RU" altLang="ru-RU">
                <a:latin typeface="Times New Roman" panose="02020603050405020304" pitchFamily="18" charset="0"/>
              </a:rPr>
              <a:t>Пусть величина </a:t>
            </a:r>
            <a:r>
              <a:rPr lang="en-US" altLang="ru-RU">
                <a:latin typeface="Times New Roman" panose="02020603050405020304" pitchFamily="18" charset="0"/>
              </a:rPr>
              <a:t>Y </a:t>
            </a:r>
            <a:r>
              <a:rPr lang="ru-RU" altLang="ru-RU">
                <a:latin typeface="Times New Roman" panose="02020603050405020304" pitchFamily="18" charset="0"/>
              </a:rPr>
              <a:t>является функцией аргумента </a:t>
            </a:r>
            <a:r>
              <a:rPr lang="en-US" altLang="ru-RU">
                <a:latin typeface="Times New Roman" panose="02020603050405020304" pitchFamily="18" charset="0"/>
              </a:rPr>
              <a:t>x</a:t>
            </a:r>
            <a:r>
              <a:rPr lang="ru-RU" altLang="ru-RU">
                <a:latin typeface="Times New Roman" panose="02020603050405020304" pitchFamily="18" charset="0"/>
              </a:rPr>
              <a:t>. </a:t>
            </a:r>
          </a:p>
          <a:p>
            <a:pPr marL="457200" indent="-457200">
              <a:buNone/>
            </a:pPr>
            <a:r>
              <a:rPr lang="ru-RU" altLang="ru-RU">
                <a:latin typeface="Times New Roman" panose="02020603050405020304" pitchFamily="18" charset="0"/>
              </a:rPr>
              <a:t>На практике неизвестна явная связь между переменной и функцией, т.е. невозможно записать эту связь в виде некоторой зависимость </a:t>
            </a:r>
            <a:r>
              <a:rPr lang="en-US" altLang="ru-RU">
                <a:latin typeface="Times New Roman" panose="02020603050405020304" pitchFamily="18" charset="0"/>
              </a:rPr>
              <a:t>Y</a:t>
            </a:r>
            <a:r>
              <a:rPr lang="ru-RU" altLang="ru-RU">
                <a:latin typeface="Times New Roman" panose="02020603050405020304" pitchFamily="18" charset="0"/>
              </a:rPr>
              <a:t> = </a:t>
            </a:r>
            <a:r>
              <a:rPr lang="en-US" altLang="ru-RU">
                <a:latin typeface="Times New Roman" panose="02020603050405020304" pitchFamily="18" charset="0"/>
              </a:rPr>
              <a:t>f (x) </a:t>
            </a:r>
            <a:r>
              <a:rPr lang="ru-RU" altLang="ru-RU">
                <a:latin typeface="Times New Roman" panose="02020603050405020304" pitchFamily="18" charset="0"/>
              </a:rPr>
              <a:t>Иногда эта зависимость очень громоздкая и для вычисления требует много времени.</a:t>
            </a:r>
          </a:p>
          <a:p>
            <a:pPr marL="457200" indent="-457200">
              <a:buNone/>
            </a:pPr>
            <a:r>
              <a:rPr lang="ru-RU" altLang="ru-RU">
                <a:latin typeface="Times New Roman" panose="02020603050405020304" pitchFamily="18" charset="0"/>
              </a:rPr>
              <a:t>Распространённый важный случай, когда дана таблица значений . На практике могут понадобиться значения функции в промежуточных точках, т. е. надо найти </a:t>
            </a:r>
            <a:r>
              <a:rPr lang="en-US" altLang="ru-RU">
                <a:latin typeface="Times New Roman" panose="02020603050405020304" pitchFamily="18" charset="0"/>
              </a:rPr>
              <a:t>f (x)</a:t>
            </a:r>
            <a:r>
              <a:rPr lang="ru-RU" altLang="ru-RU">
                <a:latin typeface="Times New Roman" panose="02020603050405020304" pitchFamily="18" charset="0"/>
              </a:rPr>
              <a:t>, которая </a:t>
            </a:r>
            <a:r>
              <a:rPr lang="ru-RU" altLang="ru-RU" b="1" u="sng">
                <a:solidFill>
                  <a:srgbClr val="CC3300"/>
                </a:solidFill>
                <a:latin typeface="Times New Roman" panose="02020603050405020304" pitchFamily="18" charset="0"/>
              </a:rPr>
              <a:t>аппроксимирует</a:t>
            </a:r>
            <a:r>
              <a:rPr lang="ru-RU" altLang="ru-RU" u="sng">
                <a:latin typeface="Times New Roman" panose="02020603050405020304" pitchFamily="18" charset="0"/>
              </a:rPr>
              <a:t> </a:t>
            </a:r>
            <a:r>
              <a:rPr lang="ru-RU" altLang="ru-RU">
                <a:latin typeface="Times New Roman" panose="02020603050405020304" pitchFamily="18" charset="0"/>
              </a:rPr>
              <a:t>(приближает) искомую функцию.  </a:t>
            </a:r>
          </a:p>
        </p:txBody>
      </p:sp>
      <p:sp>
        <p:nvSpPr>
          <p:cNvPr id="25603" name="Номер слайда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FD06C1-A8DB-4AE3-9CCE-CCC8F79BE7CA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3534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05000" y="228601"/>
            <a:ext cx="8229600" cy="2257425"/>
          </a:xfrm>
        </p:spPr>
        <p:txBody>
          <a:bodyPr/>
          <a:lstStyle/>
          <a:p>
            <a:pPr eaLnBrk="1" hangingPunct="1"/>
            <a:r>
              <a:rPr lang="ru-RU" altLang="ru-RU" sz="3200"/>
              <a:t>Задача: </a:t>
            </a:r>
            <a:r>
              <a:rPr lang="ru-RU" altLang="ru-RU" sz="2800"/>
              <a:t>данную функцию </a:t>
            </a:r>
            <a:r>
              <a:rPr lang="en-US" altLang="ru-RU" sz="2800"/>
              <a:t>f(x) </a:t>
            </a:r>
            <a:r>
              <a:rPr lang="ru-RU" altLang="ru-RU" sz="2800"/>
              <a:t>требуется приближённо заменить (</a:t>
            </a:r>
            <a:r>
              <a:rPr lang="ru-RU" altLang="ru-RU" sz="2800" i="1"/>
              <a:t>аппроксимировать</a:t>
            </a:r>
            <a:r>
              <a:rPr lang="ru-RU" altLang="ru-RU" sz="2800"/>
              <a:t>) некоторой функцией </a:t>
            </a:r>
            <a:r>
              <a:rPr lang="el-GR" altLang="ru-RU" sz="2800"/>
              <a:t>φ</a:t>
            </a:r>
            <a:r>
              <a:rPr lang="ru-RU" altLang="ru-RU" sz="2800"/>
              <a:t>(</a:t>
            </a:r>
            <a:r>
              <a:rPr lang="en-US" altLang="ru-RU" sz="2800"/>
              <a:t>x)</a:t>
            </a:r>
            <a:r>
              <a:rPr lang="ru-RU" altLang="ru-RU" sz="2800"/>
              <a:t>, так чтобы отклонение </a:t>
            </a:r>
            <a:r>
              <a:rPr lang="el-GR" altLang="ru-RU" sz="2800"/>
              <a:t>φ</a:t>
            </a:r>
            <a:r>
              <a:rPr lang="ru-RU" altLang="ru-RU" sz="2800"/>
              <a:t>(</a:t>
            </a:r>
            <a:r>
              <a:rPr lang="en-US" altLang="ru-RU" sz="2800"/>
              <a:t>x)</a:t>
            </a:r>
            <a:r>
              <a:rPr lang="ru-RU" altLang="ru-RU" sz="2800"/>
              <a:t> от</a:t>
            </a:r>
            <a:r>
              <a:rPr lang="en-US" altLang="ru-RU" sz="2800"/>
              <a:t> f(x)</a:t>
            </a:r>
            <a:r>
              <a:rPr lang="ru-RU" altLang="ru-RU" sz="2800"/>
              <a:t> было наименьшим</a:t>
            </a:r>
            <a:r>
              <a:rPr lang="ru-RU" altLang="ru-RU" sz="3200"/>
              <a:t>.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4294967295"/>
          </p:nvPr>
        </p:nvSpPr>
        <p:spPr>
          <a:xfrm>
            <a:off x="1981200" y="2514600"/>
            <a:ext cx="8229600" cy="3671888"/>
          </a:xfrm>
        </p:spPr>
        <p:txBody>
          <a:bodyPr/>
          <a:lstStyle/>
          <a:p>
            <a:pPr marL="457200" indent="-457200">
              <a:buNone/>
            </a:pPr>
            <a:r>
              <a:rPr lang="ru-RU" altLang="ru-RU">
                <a:latin typeface="Times New Roman" panose="02020603050405020304" pitchFamily="18" charset="0"/>
              </a:rPr>
              <a:t>Существует </a:t>
            </a:r>
            <a:r>
              <a:rPr lang="ru-RU" altLang="ru-RU">
                <a:solidFill>
                  <a:srgbClr val="C00000"/>
                </a:solidFill>
                <a:latin typeface="Times New Roman" panose="02020603050405020304" pitchFamily="18" charset="0"/>
              </a:rPr>
              <a:t>два подхода</a:t>
            </a:r>
            <a:r>
              <a:rPr lang="ru-RU" altLang="ru-RU">
                <a:latin typeface="Times New Roman" panose="02020603050405020304" pitchFamily="18" charset="0"/>
              </a:rPr>
              <a:t>, в зависимости от природы данных и  смысла задачи: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ru-RU" altLang="ru-RU">
                <a:solidFill>
                  <a:srgbClr val="C00000"/>
                </a:solidFill>
                <a:latin typeface="Times New Roman" panose="02020603050405020304" pitchFamily="18" charset="0"/>
              </a:rPr>
              <a:t>Интерполирование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ru-RU" altLang="ru-RU">
                <a:solidFill>
                  <a:srgbClr val="C00000"/>
                </a:solidFill>
                <a:latin typeface="Times New Roman" panose="02020603050405020304" pitchFamily="18" charset="0"/>
              </a:rPr>
              <a:t>Эмпирические функции </a:t>
            </a:r>
            <a:r>
              <a:rPr lang="ru-RU" altLang="ru-RU">
                <a:latin typeface="Times New Roman" panose="02020603050405020304" pitchFamily="18" charset="0"/>
              </a:rPr>
              <a:t>– применяется если</a:t>
            </a:r>
          </a:p>
          <a:p>
            <a:pPr marL="857250" lvl="1" indent="-457200">
              <a:buFont typeface="Wingdings" panose="05000000000000000000" pitchFamily="2" charset="2"/>
              <a:buAutoNum type="arabicPeriod"/>
            </a:pPr>
            <a:r>
              <a:rPr lang="ru-RU" altLang="ru-RU" smtClean="0">
                <a:latin typeface="Times New Roman" panose="02020603050405020304" pitchFamily="18" charset="0"/>
              </a:rPr>
              <a:t>Точек очень много (статистические данные)</a:t>
            </a:r>
          </a:p>
          <a:p>
            <a:pPr marL="857250" lvl="1" indent="-457200">
              <a:buFont typeface="Wingdings" panose="05000000000000000000" pitchFamily="2" charset="2"/>
              <a:buAutoNum type="arabicPeriod"/>
            </a:pPr>
            <a:r>
              <a:rPr lang="ru-RU" altLang="ru-RU" smtClean="0">
                <a:latin typeface="Times New Roman" panose="02020603050405020304" pitchFamily="18" charset="0"/>
              </a:rPr>
              <a:t>Табличные данные могут содержать ошибки (получены в результате неточных измерений) </a:t>
            </a:r>
          </a:p>
          <a:p>
            <a:pPr marL="457200" indent="-457200">
              <a:buNone/>
            </a:pPr>
            <a:endParaRPr lang="ru-RU" altLang="ru-RU" smtClean="0"/>
          </a:p>
        </p:txBody>
      </p:sp>
      <p:sp>
        <p:nvSpPr>
          <p:cNvPr id="2662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769035-F635-4D30-B88C-476D4003A098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026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752600" y="152400"/>
            <a:ext cx="86868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/>
              <a:t>Задача построения </a:t>
            </a:r>
            <a:r>
              <a:rPr lang="ru-RU" altLang="ru-RU" sz="2800">
                <a:solidFill>
                  <a:srgbClr val="CC3300"/>
                </a:solidFill>
              </a:rPr>
              <a:t>эмпирической</a:t>
            </a:r>
            <a:r>
              <a:rPr lang="ru-RU" altLang="ru-RU" sz="2800"/>
              <a:t> формулы отлична от задачи </a:t>
            </a:r>
            <a:r>
              <a:rPr lang="ru-RU" altLang="ru-RU" sz="2800">
                <a:solidFill>
                  <a:srgbClr val="CC3300"/>
                </a:solidFill>
              </a:rPr>
              <a:t>интерполирования</a:t>
            </a:r>
            <a:r>
              <a:rPr lang="ru-RU" altLang="ru-RU" sz="2800"/>
              <a:t>. При интерполировании отыскивается функция из заданного класса функций, значения которой в заданных точках </a:t>
            </a:r>
            <a:r>
              <a:rPr lang="ru-RU" altLang="ru-RU" sz="2800" i="1"/>
              <a:t>х</a:t>
            </a:r>
            <a:r>
              <a:rPr lang="en-US" altLang="ru-RU" sz="2800" i="1"/>
              <a:t>i</a:t>
            </a:r>
            <a:r>
              <a:rPr lang="ru-RU" altLang="ru-RU" sz="2800"/>
              <a:t> совпадают с табличными значениями </a:t>
            </a:r>
          </a:p>
        </p:txBody>
      </p:sp>
      <p:pic>
        <p:nvPicPr>
          <p:cNvPr id="27651" name="Picture 6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67000"/>
            <a:ext cx="3962400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8" descr="image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1"/>
            <a:ext cx="3962400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374613" y="5268825"/>
            <a:ext cx="95475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/>
              <a:t>Построение эмпирической формулы слагается из двух этапов: </a:t>
            </a:r>
          </a:p>
          <a:p>
            <a:pPr algn="ctr" eaLnBrk="1" hangingPunct="1"/>
            <a:r>
              <a:rPr lang="ru-RU" altLang="ru-RU" sz="2400"/>
              <a:t>1) выяснение общего вида этой формулы;</a:t>
            </a:r>
          </a:p>
          <a:p>
            <a:pPr algn="ctr" eaLnBrk="1" hangingPunct="1"/>
            <a:r>
              <a:rPr lang="ru-RU" altLang="ru-RU" sz="2400"/>
              <a:t>2) определение наилучших параметров её.</a:t>
            </a:r>
          </a:p>
        </p:txBody>
      </p:sp>
      <p:sp>
        <p:nvSpPr>
          <p:cNvPr id="27654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E3677F-2805-497F-ADCD-D27A43D54245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71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4000" b="1">
                <a:solidFill>
                  <a:srgbClr val="3333CC"/>
                </a:solidFill>
                <a:latin typeface="Times New Roman" panose="02020603050405020304" pitchFamily="18" charset="0"/>
              </a:rPr>
              <a:t>Локальная (кусочно-линейная)</a:t>
            </a:r>
            <a:br>
              <a:rPr lang="ru-RU" altLang="ru-RU" sz="4000" b="1">
                <a:solidFill>
                  <a:srgbClr val="3333CC"/>
                </a:solidFill>
                <a:latin typeface="Times New Roman" panose="02020603050405020304" pitchFamily="18" charset="0"/>
              </a:rPr>
            </a:br>
            <a:r>
              <a:rPr lang="ru-RU" altLang="ru-RU" sz="4000" b="1">
                <a:solidFill>
                  <a:srgbClr val="3333CC"/>
                </a:solidFill>
                <a:latin typeface="Times New Roman" panose="02020603050405020304" pitchFamily="18" charset="0"/>
              </a:rPr>
              <a:t>интерполяция</a:t>
            </a:r>
            <a:r>
              <a:rPr lang="ru-RU" altLang="ru-RU" sz="4000"/>
              <a:t> 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0200" y="1600201"/>
            <a:ext cx="3886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anose="02020603050405020304" pitchFamily="18" charset="0"/>
              </a:rPr>
              <a:t>Если функция строится отдельно для разных частей рассматриваемого интервала.</a:t>
            </a:r>
          </a:p>
        </p:txBody>
      </p:sp>
      <p:sp>
        <p:nvSpPr>
          <p:cNvPr id="1029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625014" y="6021388"/>
            <a:ext cx="720725" cy="6477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5486401" y="1600200"/>
          <a:ext cx="4276725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иаграмма" r:id="rId4" imgW="4276868" imgH="4990957" progId="Excel.Chart.8">
                  <p:embed/>
                </p:oleObj>
              </mc:Choice>
              <mc:Fallback>
                <p:oleObj name="Диаграмма" r:id="rId4" imgW="4276868" imgH="499095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1" y="1600200"/>
                        <a:ext cx="4276725" cy="461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Номер слайда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6995E3-0B29-4C43-9AF2-1AD600121ECA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44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1" y="304801"/>
            <a:ext cx="8291513" cy="1243013"/>
          </a:xfrm>
        </p:spPr>
        <p:txBody>
          <a:bodyPr/>
          <a:lstStyle/>
          <a:p>
            <a:pPr eaLnBrk="1" hangingPunct="1"/>
            <a:r>
              <a:rPr lang="ru-RU" altLang="ru-RU" sz="3200" b="1">
                <a:solidFill>
                  <a:srgbClr val="3333CC"/>
                </a:solidFill>
                <a:latin typeface="Times New Roman" panose="02020603050405020304" pitchFamily="18" charset="0"/>
              </a:rPr>
              <a:t>Глобальное интерполирование</a:t>
            </a:r>
            <a:br>
              <a:rPr lang="ru-RU" altLang="ru-RU" sz="3200" b="1">
                <a:solidFill>
                  <a:srgbClr val="3333CC"/>
                </a:solidFill>
                <a:latin typeface="Times New Roman" panose="02020603050405020304" pitchFamily="18" charset="0"/>
              </a:rPr>
            </a:br>
            <a:r>
              <a:rPr lang="ru-RU" altLang="ru-RU" sz="3200" b="1">
                <a:solidFill>
                  <a:srgbClr val="3333CC"/>
                </a:solidFill>
                <a:latin typeface="Times New Roman" panose="02020603050405020304" pitchFamily="18" charset="0"/>
              </a:rPr>
              <a:t>(интерполяционный многочлен Лагранжа)</a:t>
            </a:r>
            <a:r>
              <a:rPr lang="ru-RU" altLang="ru-RU" sz="400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92313" y="1628776"/>
            <a:ext cx="82804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3600">
                <a:latin typeface="Times New Roman" panose="02020603050405020304" pitchFamily="18" charset="0"/>
              </a:rPr>
              <a:t>Задач заключается в том,  чтобы найти одну функцию</a:t>
            </a:r>
            <a:r>
              <a:rPr lang="en-US" altLang="ru-RU" sz="3600">
                <a:latin typeface="Times New Roman" panose="02020603050405020304" pitchFamily="18" charset="0"/>
              </a:rPr>
              <a:t> </a:t>
            </a:r>
            <a:r>
              <a:rPr lang="el-GR" altLang="ru-RU" sz="3600">
                <a:latin typeface="Times New Roman" panose="02020603050405020304" pitchFamily="18" charset="0"/>
              </a:rPr>
              <a:t>φ</a:t>
            </a:r>
            <a:r>
              <a:rPr lang="en-US" altLang="ru-RU" sz="3600">
                <a:latin typeface="Times New Roman" panose="02020603050405020304" pitchFamily="18" charset="0"/>
              </a:rPr>
              <a:t>(x)</a:t>
            </a:r>
            <a:r>
              <a:rPr lang="ru-RU" altLang="ru-RU" sz="3600">
                <a:latin typeface="Times New Roman" panose="02020603050405020304" pitchFamily="18" charset="0"/>
              </a:rPr>
              <a:t> , такую чтобы значения аппроксимирующей функции  совпадали в заданных точках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3600">
                <a:latin typeface="Times New Roman" panose="02020603050405020304" pitchFamily="18" charset="0"/>
              </a:rPr>
              <a:t>x</a:t>
            </a:r>
            <a:r>
              <a:rPr lang="en-US" altLang="ru-RU" sz="2400">
                <a:latin typeface="Times New Roman" panose="02020603050405020304" pitchFamily="18" charset="0"/>
              </a:rPr>
              <a:t>0</a:t>
            </a:r>
            <a:r>
              <a:rPr lang="en-US" altLang="ru-RU" sz="3600">
                <a:latin typeface="Times New Roman" panose="02020603050405020304" pitchFamily="18" charset="0"/>
              </a:rPr>
              <a:t>, x</a:t>
            </a:r>
            <a:r>
              <a:rPr lang="en-US" altLang="ru-RU" sz="2400">
                <a:latin typeface="Times New Roman" panose="02020603050405020304" pitchFamily="18" charset="0"/>
              </a:rPr>
              <a:t>1</a:t>
            </a:r>
            <a:r>
              <a:rPr lang="en-US" altLang="ru-RU" sz="3600">
                <a:latin typeface="Times New Roman" panose="02020603050405020304" pitchFamily="18" charset="0"/>
              </a:rPr>
              <a:t>, …,x</a:t>
            </a:r>
            <a:r>
              <a:rPr lang="en-US" altLang="ru-RU" sz="2400">
                <a:latin typeface="Times New Roman" panose="02020603050405020304" pitchFamily="18" charset="0"/>
              </a:rPr>
              <a:t>n</a:t>
            </a:r>
            <a:r>
              <a:rPr lang="en-US" altLang="ru-RU" sz="3600">
                <a:latin typeface="Times New Roman" panose="02020603050405020304" pitchFamily="18" charset="0"/>
              </a:rPr>
              <a:t>  </a:t>
            </a:r>
            <a:r>
              <a:rPr lang="ru-RU" altLang="ru-RU" sz="3600">
                <a:latin typeface="Times New Roman" panose="02020603050405020304" pitchFamily="18" charset="0"/>
              </a:rPr>
              <a:t>с табличными значениями функции:</a:t>
            </a:r>
            <a:endParaRPr lang="en-US" altLang="ru-RU" sz="360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sz="3600">
                <a:latin typeface="Times New Roman" panose="02020603050405020304" pitchFamily="18" charset="0"/>
              </a:rPr>
              <a:t>y</a:t>
            </a:r>
            <a:r>
              <a:rPr lang="en-US" altLang="ru-RU" sz="2400">
                <a:latin typeface="Times New Roman" panose="02020603050405020304" pitchFamily="18" charset="0"/>
              </a:rPr>
              <a:t>0</a:t>
            </a:r>
            <a:r>
              <a:rPr lang="en-US" altLang="ru-RU" sz="3600">
                <a:latin typeface="Times New Roman" panose="02020603050405020304" pitchFamily="18" charset="0"/>
              </a:rPr>
              <a:t>=</a:t>
            </a:r>
            <a:r>
              <a:rPr lang="el-GR" altLang="ru-RU" sz="3600">
                <a:latin typeface="Times New Roman" panose="02020603050405020304" pitchFamily="18" charset="0"/>
              </a:rPr>
              <a:t>φ</a:t>
            </a:r>
            <a:r>
              <a:rPr lang="en-US" altLang="ru-RU" sz="3600">
                <a:latin typeface="Times New Roman" panose="02020603050405020304" pitchFamily="18" charset="0"/>
              </a:rPr>
              <a:t>(x</a:t>
            </a:r>
            <a:r>
              <a:rPr lang="en-US" altLang="ru-RU" sz="2400">
                <a:latin typeface="Times New Roman" panose="02020603050405020304" pitchFamily="18" charset="0"/>
              </a:rPr>
              <a:t>0</a:t>
            </a:r>
            <a:r>
              <a:rPr lang="en-US" altLang="ru-RU" sz="3600">
                <a:latin typeface="Times New Roman" panose="02020603050405020304" pitchFamily="18" charset="0"/>
              </a:rPr>
              <a:t>), y</a:t>
            </a:r>
            <a:r>
              <a:rPr lang="en-US" altLang="ru-RU" sz="2400">
                <a:latin typeface="Times New Roman" panose="02020603050405020304" pitchFamily="18" charset="0"/>
              </a:rPr>
              <a:t>1</a:t>
            </a:r>
            <a:r>
              <a:rPr lang="en-US" altLang="ru-RU" sz="3600">
                <a:latin typeface="Times New Roman" panose="02020603050405020304" pitchFamily="18" charset="0"/>
              </a:rPr>
              <a:t>=</a:t>
            </a:r>
            <a:r>
              <a:rPr lang="el-GR" altLang="ru-RU" sz="3600">
                <a:latin typeface="Times New Roman" panose="02020603050405020304" pitchFamily="18" charset="0"/>
              </a:rPr>
              <a:t>φ</a:t>
            </a:r>
            <a:r>
              <a:rPr lang="en-US" altLang="ru-RU" sz="3600">
                <a:latin typeface="Times New Roman" panose="02020603050405020304" pitchFamily="18" charset="0"/>
              </a:rPr>
              <a:t>(x</a:t>
            </a:r>
            <a:r>
              <a:rPr lang="en-US" altLang="ru-RU" sz="2400">
                <a:latin typeface="Times New Roman" panose="02020603050405020304" pitchFamily="18" charset="0"/>
              </a:rPr>
              <a:t>1</a:t>
            </a:r>
            <a:r>
              <a:rPr lang="en-US" altLang="ru-RU" sz="3600">
                <a:latin typeface="Times New Roman" panose="02020603050405020304" pitchFamily="18" charset="0"/>
              </a:rPr>
              <a:t>), . . .,y</a:t>
            </a:r>
            <a:r>
              <a:rPr lang="en-US" altLang="ru-RU" sz="2400">
                <a:latin typeface="Times New Roman" panose="02020603050405020304" pitchFamily="18" charset="0"/>
              </a:rPr>
              <a:t>n</a:t>
            </a:r>
            <a:r>
              <a:rPr lang="en-US" altLang="ru-RU" sz="3600">
                <a:latin typeface="Times New Roman" panose="02020603050405020304" pitchFamily="18" charset="0"/>
              </a:rPr>
              <a:t>=</a:t>
            </a:r>
            <a:r>
              <a:rPr lang="el-GR" altLang="ru-RU" sz="3600">
                <a:latin typeface="Times New Roman" panose="02020603050405020304" pitchFamily="18" charset="0"/>
              </a:rPr>
              <a:t>φ</a:t>
            </a:r>
            <a:r>
              <a:rPr lang="en-US" altLang="ru-RU" sz="3600">
                <a:latin typeface="Times New Roman" panose="02020603050405020304" pitchFamily="18" charset="0"/>
              </a:rPr>
              <a:t>(x</a:t>
            </a:r>
            <a:r>
              <a:rPr lang="en-US" altLang="ru-RU" sz="2400">
                <a:latin typeface="Times New Roman" panose="02020603050405020304" pitchFamily="18" charset="0"/>
              </a:rPr>
              <a:t>n</a:t>
            </a:r>
            <a:r>
              <a:rPr lang="en-US" altLang="ru-RU" sz="36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696450" y="6092825"/>
            <a:ext cx="647700" cy="649288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/>
          </a:p>
        </p:txBody>
      </p:sp>
      <p:sp>
        <p:nvSpPr>
          <p:cNvPr id="28677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030F1B-21E1-4B45-B619-F74289AC0B86}" type="slidenum">
              <a:rPr lang="ru-RU" altLang="ru-RU"/>
              <a:pPr eaLnBrk="1" hangingPunct="1"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20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5" descr="image002_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81000"/>
            <a:ext cx="6477000" cy="409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5943600" y="4177199"/>
            <a:ext cx="45720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/>
              <a:t>При наблюдениях с Земли на движение планет вокруг Солнца накладывается еще и движение Земли по своей орбите, планеты перемещаются по небосводу то с востока на запад (прямое движение), то с запада на восток (попятное движение). Моменты смены направления называются стояниями. Если нанести этот путь на карту, получится петля. Размеры петли тем меньше, чем больше расстояние между планетой и Землей. Планеты описывают петли, а не просто движутся туда-сюда по одной линии исключительно из-за того, что плоскости их орбит не совпадают с плоскостью эклиптики. Такой сложный петлеобразный характер был впервые замечен и описан на примере видимого движения Венеры. </a:t>
            </a:r>
          </a:p>
        </p:txBody>
      </p:sp>
      <p:sp>
        <p:nvSpPr>
          <p:cNvPr id="2970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4D49BB-0AE1-494E-A211-85E5FA9F9B17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8716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1473</Words>
  <Application>Microsoft Office PowerPoint</Application>
  <PresentationFormat>Широкоэкранный</PresentationFormat>
  <Paragraphs>199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Тема Office</vt:lpstr>
      <vt:lpstr>Диаграмма Microsoft Office Excel</vt:lpstr>
      <vt:lpstr>Аппроксимация</vt:lpstr>
      <vt:lpstr>Аппроксимация</vt:lpstr>
      <vt:lpstr>Аппроксимация  функций </vt:lpstr>
      <vt:lpstr>Презентация PowerPoint</vt:lpstr>
      <vt:lpstr>Задача: данную функцию f(x) требуется приближённо заменить (аппроксимировать) некоторой функцией φ(x), так чтобы отклонение φ(x) от f(x) было наименьшим.</vt:lpstr>
      <vt:lpstr>Презентация PowerPoint</vt:lpstr>
      <vt:lpstr>Локальная (кусочно-линейная) интерполяция </vt:lpstr>
      <vt:lpstr>Глобальное интерполирование (интерполяционный многочлен Лагранжа) </vt:lpstr>
      <vt:lpstr>Презентация PowerPoint</vt:lpstr>
      <vt:lpstr>Построение эмпирических зависимостей</vt:lpstr>
      <vt:lpstr>Метод наименьших квадратов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 если другие формы?</vt:lpstr>
      <vt:lpstr>Презентация PowerPoint</vt:lpstr>
      <vt:lpstr>Чтобы найти оптимальную, надо перебрать несколько зависимостей, если нет НИКАКИХ теоретических соображений</vt:lpstr>
      <vt:lpstr>Презентация PowerPoint</vt:lpstr>
      <vt:lpstr>Презентация PowerPoint</vt:lpstr>
      <vt:lpstr>Представление о множественном регрессионном анализе.</vt:lpstr>
      <vt:lpstr>Пример 1</vt:lpstr>
      <vt:lpstr>Пример 2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Аппроксимация</dc:title>
  <dc:creator>Art</dc:creator>
  <cp:lastModifiedBy>Art</cp:lastModifiedBy>
  <cp:revision>13</cp:revision>
  <dcterms:created xsi:type="dcterms:W3CDTF">2015-03-31T03:52:57Z</dcterms:created>
  <dcterms:modified xsi:type="dcterms:W3CDTF">2015-03-31T06:20:23Z</dcterms:modified>
</cp:coreProperties>
</file>