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7883E54-CEA1-4F27-A1D0-A1EA7F1D9A6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0A3416-4DD8-45FC-BF5A-D4BEF865A163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AAE5EC-E5C4-485C-8A07-46DD5EE380B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Химическая кинетика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191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38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Для  двумолекулярной реакции, протекающей в гомогенной среде,  вида</a:t>
            </a:r>
            <a:endParaRPr lang="en-US" sz="2400" dirty="0"/>
          </a:p>
          <a:p>
            <a:pPr marL="0" indent="0">
              <a:buNone/>
            </a:pPr>
            <a:r>
              <a:rPr lang="ru-RU" sz="2400" dirty="0"/>
              <a:t>                            </a:t>
            </a:r>
            <a:r>
              <a:rPr lang="en-US" sz="2400" b="1" dirty="0"/>
              <a:t>m A</a:t>
            </a:r>
            <a:r>
              <a:rPr lang="ru-RU" sz="2400" b="1" dirty="0"/>
              <a:t> + </a:t>
            </a:r>
            <a:r>
              <a:rPr lang="en-US" sz="2400" b="1" dirty="0"/>
              <a:t>n B </a:t>
            </a:r>
            <a:r>
              <a:rPr lang="ru-RU" sz="2400" b="1" dirty="0"/>
              <a:t> =  </a:t>
            </a:r>
            <a:r>
              <a:rPr lang="en-US" sz="2400" b="1" dirty="0"/>
              <a:t>p C</a:t>
            </a:r>
            <a:r>
              <a:rPr lang="ru-RU" sz="2400" b="1" dirty="0"/>
              <a:t> + </a:t>
            </a:r>
            <a:r>
              <a:rPr lang="en-US" sz="2400" b="1" dirty="0"/>
              <a:t>q D </a:t>
            </a:r>
            <a:r>
              <a:rPr lang="ru-RU" sz="2400" b="1" dirty="0"/>
              <a:t>;</a:t>
            </a:r>
            <a:endParaRPr lang="en-US" sz="2400" dirty="0"/>
          </a:p>
          <a:p>
            <a:pPr marL="0" indent="0">
              <a:buNone/>
            </a:pPr>
            <a:r>
              <a:rPr lang="ru-RU" sz="2400" dirty="0"/>
              <a:t>скорости прямой и обратной реакций  выразятся следующими кинетическими уравнениями:</a:t>
            </a:r>
            <a:endParaRPr lang="en-US" sz="2400" dirty="0"/>
          </a:p>
          <a:p>
            <a:pPr marL="0" indent="0" algn="ctr">
              <a:buNone/>
            </a:pPr>
            <a:r>
              <a:rPr lang="el-GR" sz="2400" dirty="0">
                <a:latin typeface="Palatino Linotype" pitchFamily="18" charset="0"/>
              </a:rPr>
              <a:t>υ</a:t>
            </a:r>
            <a:r>
              <a:rPr lang="en-US" sz="2400" dirty="0" smtClean="0"/>
              <a:t> </a:t>
            </a:r>
            <a:r>
              <a:rPr lang="ru-RU" sz="2400" b="1" dirty="0"/>
              <a:t>= </a:t>
            </a:r>
            <a:r>
              <a:rPr lang="en-US" sz="2400" b="1" dirty="0"/>
              <a:t>k</a:t>
            </a:r>
            <a:r>
              <a:rPr lang="ru-RU" sz="2400" b="1" baseline="-25000" dirty="0"/>
              <a:t>1 </a:t>
            </a:r>
            <a:r>
              <a:rPr lang="ru-RU" sz="2400" b="1" dirty="0"/>
              <a:t>·</a:t>
            </a:r>
            <a:r>
              <a:rPr lang="ru-RU" sz="2400" b="1" baseline="-25000" dirty="0"/>
              <a:t> </a:t>
            </a:r>
            <a:r>
              <a:rPr lang="en-US" sz="2400" b="1" dirty="0" err="1"/>
              <a:t>C</a:t>
            </a:r>
            <a:r>
              <a:rPr lang="en-US" sz="2400" b="1" baseline="-25000" dirty="0" err="1"/>
              <a:t>A</a:t>
            </a:r>
            <a:r>
              <a:rPr lang="en-US" sz="2400" b="1" baseline="30000" dirty="0" err="1"/>
              <a:t>m</a:t>
            </a:r>
            <a:r>
              <a:rPr lang="ru-RU" sz="2400" b="1" baseline="-25000" dirty="0"/>
              <a:t>  </a:t>
            </a:r>
            <a:r>
              <a:rPr lang="ru-RU" sz="2400" b="1" dirty="0"/>
              <a:t>·  </a:t>
            </a:r>
            <a:r>
              <a:rPr lang="en-US" sz="2400" b="1" dirty="0" err="1"/>
              <a:t>C</a:t>
            </a:r>
            <a:r>
              <a:rPr lang="en-US" sz="2400" b="1" baseline="-25000" dirty="0" err="1"/>
              <a:t>B</a:t>
            </a:r>
            <a:r>
              <a:rPr lang="en-US" sz="2400" b="1" baseline="30000" dirty="0" err="1"/>
              <a:t>n</a:t>
            </a:r>
            <a:endParaRPr lang="en-US" sz="2400" dirty="0"/>
          </a:p>
          <a:p>
            <a:pPr marL="0" indent="0" algn="ctr">
              <a:buNone/>
            </a:pPr>
            <a:r>
              <a:rPr lang="el-GR" sz="2400" dirty="0" smtClean="0">
                <a:latin typeface="Palatino Linotype" pitchFamily="18" charset="0"/>
              </a:rPr>
              <a:t>υ </a:t>
            </a:r>
            <a:r>
              <a:rPr lang="ru-RU" sz="2400" b="1" dirty="0" smtClean="0"/>
              <a:t>= </a:t>
            </a:r>
            <a:r>
              <a:rPr lang="en-US" sz="2400" b="1" dirty="0"/>
              <a:t>k</a:t>
            </a:r>
            <a:r>
              <a:rPr lang="ru-RU" sz="2400" b="1" baseline="-25000" dirty="0"/>
              <a:t>2</a:t>
            </a:r>
            <a:r>
              <a:rPr lang="ru-RU" sz="2400" b="1" dirty="0"/>
              <a:t> · </a:t>
            </a:r>
            <a:r>
              <a:rPr lang="en-US" sz="2400" b="1" dirty="0"/>
              <a:t>C</a:t>
            </a:r>
            <a:r>
              <a:rPr lang="ru-RU" sz="2400" b="1" baseline="-25000" dirty="0"/>
              <a:t>С</a:t>
            </a:r>
            <a:r>
              <a:rPr lang="en-US" sz="2400" b="1" baseline="30000" dirty="0"/>
              <a:t>p</a:t>
            </a:r>
            <a:r>
              <a:rPr lang="en-US" sz="2400" b="1" dirty="0"/>
              <a:t> </a:t>
            </a:r>
            <a:r>
              <a:rPr lang="ru-RU" sz="2400" b="1" dirty="0"/>
              <a:t>· </a:t>
            </a:r>
            <a:r>
              <a:rPr lang="en-US" sz="2400" b="1" dirty="0" err="1"/>
              <a:t>C</a:t>
            </a:r>
            <a:r>
              <a:rPr lang="en-US" sz="2400" b="1" baseline="-25000" dirty="0" err="1"/>
              <a:t>D</a:t>
            </a:r>
            <a:r>
              <a:rPr lang="en-US" sz="2400" b="1" baseline="30000" dirty="0" err="1"/>
              <a:t>q</a:t>
            </a:r>
            <a:r>
              <a:rPr lang="ru-RU" sz="2400" b="1" dirty="0"/>
              <a:t>,</a:t>
            </a:r>
            <a:endParaRPr lang="en-US" sz="2400" dirty="0"/>
          </a:p>
          <a:p>
            <a:pPr marL="0" indent="0" algn="ctr">
              <a:buNone/>
            </a:pPr>
            <a:r>
              <a:rPr lang="ru-RU" sz="2400" dirty="0"/>
              <a:t> </a:t>
            </a:r>
          </a:p>
          <a:p>
            <a:pPr marL="0" indent="0">
              <a:buNone/>
            </a:pPr>
            <a:r>
              <a:rPr lang="ru-RU" sz="2400" dirty="0" smtClean="0"/>
              <a:t>   </a:t>
            </a:r>
            <a:r>
              <a:rPr lang="ru-RU" sz="2400" dirty="0"/>
              <a:t>где:  С</a:t>
            </a:r>
            <a:r>
              <a:rPr lang="ru-RU" sz="2400" baseline="-25000" dirty="0"/>
              <a:t>А</a:t>
            </a:r>
            <a:r>
              <a:rPr lang="ru-RU" sz="2400" dirty="0"/>
              <a:t>, </a:t>
            </a:r>
            <a:r>
              <a:rPr lang="ru-RU" sz="2400" dirty="0" err="1"/>
              <a:t>С</a:t>
            </a:r>
            <a:r>
              <a:rPr lang="ru-RU" sz="2400" baseline="-25000" dirty="0" err="1"/>
              <a:t>в</a:t>
            </a:r>
            <a:r>
              <a:rPr lang="ru-RU" sz="2400" baseline="-25000" dirty="0"/>
              <a:t>, </a:t>
            </a:r>
            <a:r>
              <a:rPr lang="ru-RU" sz="2400" dirty="0" err="1"/>
              <a:t>С</a:t>
            </a:r>
            <a:r>
              <a:rPr lang="ru-RU" sz="2400" baseline="-25000" dirty="0" err="1"/>
              <a:t>с</a:t>
            </a:r>
            <a:r>
              <a:rPr lang="ru-RU" sz="2400" baseline="-25000" dirty="0"/>
              <a:t> </a:t>
            </a:r>
            <a:r>
              <a:rPr lang="ru-RU" sz="2400" dirty="0"/>
              <a:t> и  С</a:t>
            </a:r>
            <a:r>
              <a:rPr lang="en-US" sz="2400" baseline="-25000" dirty="0"/>
              <a:t>D</a:t>
            </a:r>
            <a:r>
              <a:rPr lang="ru-RU" sz="2400" dirty="0"/>
              <a:t> – концентрации реагентов А, В  </a:t>
            </a:r>
            <a:r>
              <a:rPr lang="ru-RU" sz="2400" dirty="0" smtClean="0"/>
              <a:t>и </a:t>
            </a:r>
            <a:r>
              <a:rPr lang="ru-RU" sz="2400" dirty="0"/>
              <a:t>продуктов С и </a:t>
            </a:r>
            <a:r>
              <a:rPr lang="en-US" sz="2400" dirty="0"/>
              <a:t>D</a:t>
            </a:r>
            <a:r>
              <a:rPr lang="ru-RU" sz="2400" dirty="0"/>
              <a:t> –  </a:t>
            </a:r>
            <a:r>
              <a:rPr lang="ru-RU" sz="2400" dirty="0" smtClean="0"/>
              <a:t>моль/л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en-US" sz="2400" dirty="0"/>
              <a:t>m</a:t>
            </a:r>
            <a:r>
              <a:rPr lang="ru-RU" sz="2400" dirty="0"/>
              <a:t>, </a:t>
            </a:r>
            <a:r>
              <a:rPr lang="en-US" sz="2400" dirty="0"/>
              <a:t>n</a:t>
            </a:r>
            <a:r>
              <a:rPr lang="ru-RU" sz="2400" dirty="0"/>
              <a:t> ,</a:t>
            </a:r>
            <a:r>
              <a:rPr lang="en-US" sz="2400" dirty="0"/>
              <a:t>p</a:t>
            </a:r>
            <a:r>
              <a:rPr lang="ru-RU" sz="2400" dirty="0"/>
              <a:t>,</a:t>
            </a:r>
            <a:r>
              <a:rPr lang="en-US" sz="2400" dirty="0"/>
              <a:t>q</a:t>
            </a:r>
            <a:r>
              <a:rPr lang="ru-RU" sz="2400" dirty="0"/>
              <a:t> – стехиометрические коэффициенты       </a:t>
            </a:r>
            <a:endParaRPr lang="en-US" sz="2400" dirty="0"/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en-US" sz="2400" dirty="0"/>
              <a:t>k</a:t>
            </a:r>
            <a:r>
              <a:rPr lang="ru-RU" sz="2400" dirty="0"/>
              <a:t> – коэффициент пропорциональности, который называется </a:t>
            </a:r>
            <a:r>
              <a:rPr lang="ru-RU" sz="2400" b="1" dirty="0"/>
              <a:t>константой скорости.</a:t>
            </a:r>
            <a:r>
              <a:rPr lang="ru-RU" sz="24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9387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err="1" smtClean="0">
                <a:latin typeface="+mn-lt"/>
              </a:rPr>
              <a:t>Молекулярность</a:t>
            </a:r>
            <a:r>
              <a:rPr lang="ru-RU" sz="4000" b="1" dirty="0" smtClean="0">
                <a:latin typeface="+mn-lt"/>
              </a:rPr>
              <a:t> </a:t>
            </a:r>
            <a:r>
              <a:rPr lang="ru-RU" sz="4000" b="1" dirty="0">
                <a:latin typeface="+mn-lt"/>
              </a:rPr>
              <a:t>и порядок реакций</a:t>
            </a:r>
            <a:endParaRPr lang="en-US" sz="40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err="1"/>
              <a:t>Молекулярностью</a:t>
            </a:r>
            <a:r>
              <a:rPr lang="ru-RU" sz="2800" b="1" dirty="0"/>
              <a:t> реакции</a:t>
            </a:r>
            <a:r>
              <a:rPr lang="ru-RU" sz="2800" dirty="0"/>
              <a:t> называется число молекул, одновременно вступающих во взаимодействие</a:t>
            </a:r>
            <a:r>
              <a:rPr lang="ru-RU" sz="2800" dirty="0" smtClean="0"/>
              <a:t>.</a:t>
            </a:r>
          </a:p>
          <a:p>
            <a:pPr marL="0" indent="0" algn="just">
              <a:buNone/>
            </a:pPr>
            <a:r>
              <a:rPr lang="ru-RU" sz="2800" dirty="0" smtClean="0"/>
              <a:t>Различают:</a:t>
            </a:r>
          </a:p>
          <a:p>
            <a:r>
              <a:rPr lang="ru-RU" sz="2800" dirty="0"/>
              <a:t>М</a:t>
            </a:r>
            <a:r>
              <a:rPr lang="ru-RU" sz="2800" dirty="0" smtClean="0"/>
              <a:t>ономолекулярные </a:t>
            </a:r>
            <a:r>
              <a:rPr lang="ru-RU" sz="2800" dirty="0"/>
              <a:t>(</a:t>
            </a:r>
            <a:r>
              <a:rPr lang="ru-RU" sz="2800" dirty="0" err="1"/>
              <a:t>одномолекулярные</a:t>
            </a:r>
            <a:r>
              <a:rPr lang="ru-RU" sz="2800" dirty="0" smtClean="0"/>
              <a:t>),</a:t>
            </a:r>
          </a:p>
          <a:p>
            <a:r>
              <a:rPr lang="ru-RU" sz="2800" dirty="0" smtClean="0"/>
              <a:t>Бимолекулярные( </a:t>
            </a:r>
            <a:r>
              <a:rPr lang="ru-RU" sz="2800" dirty="0"/>
              <a:t>двумолекулярные ) </a:t>
            </a:r>
            <a:endParaRPr lang="ru-RU" sz="2800" dirty="0" smtClean="0"/>
          </a:p>
          <a:p>
            <a:r>
              <a:rPr lang="ru-RU" sz="2800" dirty="0" smtClean="0"/>
              <a:t>Тримолекулярные </a:t>
            </a:r>
            <a:r>
              <a:rPr lang="ru-RU" sz="2800" dirty="0"/>
              <a:t>реакции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5213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М</a:t>
            </a:r>
            <a:r>
              <a:rPr lang="ru-RU" b="1" dirty="0" smtClean="0"/>
              <a:t>ономолекулярная </a:t>
            </a:r>
            <a:r>
              <a:rPr lang="ru-RU" b="1" dirty="0"/>
              <a:t>реакция</a:t>
            </a:r>
            <a:r>
              <a:rPr lang="ru-RU" dirty="0"/>
              <a:t> – в элементарном акте участвует  одна </a:t>
            </a:r>
            <a:r>
              <a:rPr lang="ru-RU" dirty="0" smtClean="0"/>
              <a:t>молекула.</a:t>
            </a:r>
          </a:p>
          <a:p>
            <a:pPr marL="0" indent="0" algn="ctr">
              <a:buNone/>
            </a:pPr>
            <a:r>
              <a:rPr lang="en-US" b="1" dirty="0"/>
              <a:t>I</a:t>
            </a:r>
            <a:r>
              <a:rPr lang="ru-RU" b="1" baseline="-25000" dirty="0"/>
              <a:t>2</a:t>
            </a:r>
            <a:r>
              <a:rPr lang="ru-RU" b="1" dirty="0"/>
              <a:t> = 2</a:t>
            </a:r>
            <a:r>
              <a:rPr lang="en-US" b="1" dirty="0"/>
              <a:t>I</a:t>
            </a:r>
            <a:r>
              <a:rPr lang="en-US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кинетическое уравнение имеет вид:  </a:t>
            </a:r>
            <a:endParaRPr lang="en-US" dirty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          </a:t>
            </a:r>
            <a:r>
              <a:rPr lang="en-US" b="1" dirty="0"/>
              <a:t>υ</a:t>
            </a:r>
            <a:r>
              <a:rPr lang="ru-RU" b="1" dirty="0" smtClean="0"/>
              <a:t> </a:t>
            </a:r>
            <a:r>
              <a:rPr lang="ru-RU" b="1" dirty="0"/>
              <a:t>= </a:t>
            </a:r>
            <a:r>
              <a:rPr lang="en-US" b="1" dirty="0"/>
              <a:t>k</a:t>
            </a:r>
            <a:r>
              <a:rPr lang="ru-RU" b="1" dirty="0"/>
              <a:t> · </a:t>
            </a:r>
            <a:r>
              <a:rPr lang="en-US" b="1" dirty="0"/>
              <a:t>C</a:t>
            </a:r>
            <a:r>
              <a:rPr lang="ru-RU" b="1" dirty="0"/>
              <a:t> </a:t>
            </a:r>
            <a:r>
              <a:rPr lang="ru-RU" b="1" dirty="0" smtClean="0"/>
              <a:t>              </a:t>
            </a:r>
            <a:r>
              <a:rPr lang="en-US" b="1" dirty="0" smtClean="0"/>
              <a:t>υ</a:t>
            </a:r>
            <a:r>
              <a:rPr lang="ru-RU" b="1" dirty="0" smtClean="0"/>
              <a:t> </a:t>
            </a:r>
            <a:r>
              <a:rPr lang="ru-RU" b="1" dirty="0"/>
              <a:t>= </a:t>
            </a:r>
            <a:r>
              <a:rPr lang="en-US" b="1" dirty="0"/>
              <a:t>k</a:t>
            </a:r>
            <a:r>
              <a:rPr lang="ru-RU" b="1" dirty="0"/>
              <a:t> · </a:t>
            </a:r>
            <a:r>
              <a:rPr lang="en-US" b="1" dirty="0" smtClean="0"/>
              <a:t>C</a:t>
            </a:r>
            <a:endParaRPr lang="ru-RU" b="1" dirty="0" smtClean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Бимолекулярные </a:t>
            </a:r>
            <a:r>
              <a:rPr lang="ru-RU" b="1" dirty="0"/>
              <a:t>реакции</a:t>
            </a:r>
            <a:r>
              <a:rPr lang="ru-RU" dirty="0"/>
              <a:t> – в элементарном акте участвуют 2 молекулы одного или различного </a:t>
            </a:r>
            <a:r>
              <a:rPr lang="ru-RU" dirty="0" smtClean="0"/>
              <a:t>вида </a:t>
            </a:r>
          </a:p>
          <a:p>
            <a:pPr marL="0" indent="0" algn="ctr">
              <a:buNone/>
            </a:pPr>
            <a:r>
              <a:rPr lang="en-US" b="1" dirty="0" smtClean="0"/>
              <a:t>I</a:t>
            </a:r>
            <a:r>
              <a:rPr lang="en-US" b="1" baseline="-25000" dirty="0" smtClean="0"/>
              <a:t> </a:t>
            </a:r>
            <a:r>
              <a:rPr lang="ru-RU" b="1" baseline="-25000" dirty="0"/>
              <a:t>2 </a:t>
            </a:r>
            <a:r>
              <a:rPr lang="ru-RU" b="1" dirty="0"/>
              <a:t>+ </a:t>
            </a:r>
            <a:r>
              <a:rPr lang="en-US" b="1" dirty="0"/>
              <a:t>H</a:t>
            </a:r>
            <a:r>
              <a:rPr lang="ru-RU" b="1" baseline="-25000" dirty="0"/>
              <a:t>2 </a:t>
            </a:r>
            <a:r>
              <a:rPr lang="ru-RU" b="1" dirty="0"/>
              <a:t> =  2</a:t>
            </a:r>
            <a:r>
              <a:rPr lang="en-US" b="1" dirty="0"/>
              <a:t>H </a:t>
            </a:r>
            <a:r>
              <a:rPr lang="en-US" b="1" dirty="0" smtClean="0"/>
              <a:t>I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Кинетическое уравнение имеет вид: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pl-PL" dirty="0" smtClean="0"/>
              <a:t> </a:t>
            </a:r>
            <a:r>
              <a:rPr lang="en-US" b="1" dirty="0"/>
              <a:t>υ</a:t>
            </a:r>
            <a:r>
              <a:rPr lang="pl-PL" b="1" dirty="0" smtClean="0"/>
              <a:t> </a:t>
            </a:r>
            <a:r>
              <a:rPr lang="pl-PL" b="1" dirty="0"/>
              <a:t>= k · C</a:t>
            </a:r>
            <a:r>
              <a:rPr lang="pl-PL" b="1" baseline="-25000" dirty="0"/>
              <a:t>1   </a:t>
            </a:r>
            <a:r>
              <a:rPr lang="pl-PL" b="1" dirty="0"/>
              <a:t>· C</a:t>
            </a:r>
            <a:r>
              <a:rPr lang="pl-PL" b="1" baseline="-25000" dirty="0"/>
              <a:t>2 </a:t>
            </a:r>
            <a:r>
              <a:rPr lang="ru-RU" b="1" baseline="-25000" dirty="0" smtClean="0"/>
              <a:t>                         </a:t>
            </a:r>
            <a:r>
              <a:rPr lang="en-US" b="1" dirty="0" smtClean="0"/>
              <a:t>υ </a:t>
            </a:r>
            <a:r>
              <a:rPr lang="pl-PL" b="1" dirty="0" smtClean="0"/>
              <a:t>= </a:t>
            </a:r>
            <a:r>
              <a:rPr lang="pl-PL" b="1" dirty="0"/>
              <a:t>k  · C</a:t>
            </a:r>
            <a:r>
              <a:rPr lang="pl-PL" b="1" baseline="-25000" dirty="0"/>
              <a:t>H2</a:t>
            </a:r>
            <a:r>
              <a:rPr lang="pl-PL" b="1" dirty="0"/>
              <a:t> · </a:t>
            </a:r>
            <a:r>
              <a:rPr lang="pl-PL" b="1" dirty="0" smtClean="0"/>
              <a:t>C</a:t>
            </a:r>
            <a:r>
              <a:rPr lang="pl-PL" b="1" baseline="-25000" dirty="0" smtClean="0"/>
              <a:t>I2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641392"/>
              </p:ext>
            </p:extLst>
          </p:nvPr>
        </p:nvGraphicFramePr>
        <p:xfrm>
          <a:off x="6324600" y="2819400"/>
          <a:ext cx="1333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Формула" r:id="rId3" imgW="126890" imgH="241091" progId="Equation.3">
                  <p:embed/>
                </p:oleObj>
              </mc:Choice>
              <mc:Fallback>
                <p:oleObj name="Формула" r:id="rId3" imgW="126890" imgH="24109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819400"/>
                        <a:ext cx="1333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9003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Т</a:t>
            </a:r>
            <a:r>
              <a:rPr lang="ru-RU" b="1" dirty="0" smtClean="0"/>
              <a:t>римолекулярные </a:t>
            </a:r>
            <a:r>
              <a:rPr lang="ru-RU" b="1" dirty="0"/>
              <a:t>реакции</a:t>
            </a:r>
            <a:r>
              <a:rPr lang="ru-RU" dirty="0"/>
              <a:t> – в элементарном акте участвуют 3 молекулы одного или различных </a:t>
            </a:r>
            <a:r>
              <a:rPr lang="ru-RU" dirty="0" smtClean="0"/>
              <a:t>видов.</a:t>
            </a:r>
          </a:p>
          <a:p>
            <a:pPr marL="0" indent="0" algn="ctr">
              <a:buNone/>
            </a:pPr>
            <a:r>
              <a:rPr lang="ru-RU" b="1" dirty="0"/>
              <a:t>2</a:t>
            </a:r>
            <a:r>
              <a:rPr lang="en-US" b="1" dirty="0"/>
              <a:t>NO</a:t>
            </a:r>
            <a:r>
              <a:rPr lang="ru-RU" b="1" dirty="0"/>
              <a:t> + </a:t>
            </a:r>
            <a:r>
              <a:rPr lang="en-US" b="1" dirty="0"/>
              <a:t>H</a:t>
            </a:r>
            <a:r>
              <a:rPr lang="ru-RU" b="1" baseline="-25000" dirty="0"/>
              <a:t>2</a:t>
            </a:r>
            <a:r>
              <a:rPr lang="ru-RU" b="1" dirty="0"/>
              <a:t>  =  </a:t>
            </a:r>
            <a:r>
              <a:rPr lang="en-US" b="1" dirty="0"/>
              <a:t>N</a:t>
            </a:r>
            <a:r>
              <a:rPr lang="ru-RU" b="1" baseline="-25000" dirty="0"/>
              <a:t>2</a:t>
            </a:r>
            <a:r>
              <a:rPr lang="en-US" b="1" dirty="0"/>
              <a:t>O</a:t>
            </a:r>
            <a:r>
              <a:rPr lang="ru-RU" b="1" dirty="0"/>
              <a:t> + </a:t>
            </a:r>
            <a:r>
              <a:rPr lang="en-US" b="1" dirty="0"/>
              <a:t>H</a:t>
            </a:r>
            <a:r>
              <a:rPr lang="ru-RU" b="1" baseline="-25000" dirty="0"/>
              <a:t>2</a:t>
            </a:r>
            <a:r>
              <a:rPr lang="en-US" b="1" dirty="0"/>
              <a:t>O</a:t>
            </a:r>
            <a:r>
              <a:rPr lang="ru-RU" b="1" baseline="-25000" dirty="0"/>
              <a:t> </a:t>
            </a:r>
            <a:endParaRPr lang="ru-RU" b="1" baseline="-25000" dirty="0" smtClean="0"/>
          </a:p>
          <a:p>
            <a:pPr marL="0" indent="0">
              <a:buNone/>
            </a:pPr>
            <a:r>
              <a:rPr lang="ru-RU" dirty="0" smtClean="0"/>
              <a:t>Кинетическое уравнение имеет вид</a:t>
            </a:r>
          </a:p>
          <a:p>
            <a:pPr marL="0" indent="0" algn="ctr">
              <a:buNone/>
            </a:pPr>
            <a:r>
              <a:rPr lang="en-US" b="1" dirty="0"/>
              <a:t>υ</a:t>
            </a:r>
            <a:r>
              <a:rPr lang="ru-RU" b="1" dirty="0" smtClean="0"/>
              <a:t> </a:t>
            </a:r>
            <a:r>
              <a:rPr lang="ru-RU" b="1" dirty="0"/>
              <a:t>= </a:t>
            </a:r>
            <a:r>
              <a:rPr lang="en-US" b="1" dirty="0"/>
              <a:t>k</a:t>
            </a:r>
            <a:r>
              <a:rPr lang="ru-RU" b="1" dirty="0"/>
              <a:t> · </a:t>
            </a:r>
            <a:r>
              <a:rPr lang="en-US" b="1" dirty="0"/>
              <a:t>C</a:t>
            </a:r>
            <a:r>
              <a:rPr lang="ru-RU" b="1" baseline="-25000" dirty="0"/>
              <a:t>1 </a:t>
            </a:r>
            <a:r>
              <a:rPr lang="ru-RU" b="1" dirty="0"/>
              <a:t>· </a:t>
            </a:r>
            <a:r>
              <a:rPr lang="en-US" b="1" dirty="0"/>
              <a:t>C</a:t>
            </a:r>
            <a:r>
              <a:rPr lang="ru-RU" b="1" baseline="-25000" dirty="0"/>
              <a:t>2</a:t>
            </a:r>
            <a:r>
              <a:rPr lang="ru-RU" b="1" dirty="0"/>
              <a:t>· </a:t>
            </a:r>
            <a:r>
              <a:rPr lang="en-US" b="1" dirty="0"/>
              <a:t>C</a:t>
            </a:r>
            <a:r>
              <a:rPr lang="ru-RU" b="1" baseline="-25000" dirty="0"/>
              <a:t>3</a:t>
            </a:r>
            <a:r>
              <a:rPr lang="ru-RU" dirty="0"/>
              <a:t> 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Или для конкретного уровня:</a:t>
            </a:r>
            <a:endParaRPr lang="en-US" dirty="0"/>
          </a:p>
          <a:p>
            <a:pPr marL="0" indent="0" algn="ctr">
              <a:buNone/>
            </a:pPr>
            <a:r>
              <a:rPr lang="en-US" b="1" dirty="0"/>
              <a:t>υ</a:t>
            </a:r>
            <a:r>
              <a:rPr lang="pl-PL" b="1" dirty="0" smtClean="0"/>
              <a:t> </a:t>
            </a:r>
            <a:r>
              <a:rPr lang="pl-PL" b="1" dirty="0"/>
              <a:t>= k · C</a:t>
            </a:r>
            <a:r>
              <a:rPr lang="pl-PL" b="1" baseline="30000" dirty="0"/>
              <a:t>2</a:t>
            </a:r>
            <a:r>
              <a:rPr lang="pl-PL" b="1" baseline="-25000" dirty="0"/>
              <a:t>1  </a:t>
            </a:r>
            <a:r>
              <a:rPr lang="pl-PL" b="1" dirty="0"/>
              <a:t>· C</a:t>
            </a:r>
            <a:r>
              <a:rPr lang="pl-PL" b="1" baseline="-25000" dirty="0"/>
              <a:t>2</a:t>
            </a:r>
            <a:r>
              <a:rPr lang="pl-PL" b="1" dirty="0"/>
              <a:t> </a:t>
            </a:r>
            <a:r>
              <a:rPr lang="en-US" b="1" dirty="0" smtClean="0"/>
              <a:t>         υ </a:t>
            </a:r>
            <a:r>
              <a:rPr lang="pl-PL" b="1" dirty="0" smtClean="0"/>
              <a:t>= </a:t>
            </a:r>
            <a:r>
              <a:rPr lang="pl-PL" b="1" dirty="0"/>
              <a:t>k ·  C</a:t>
            </a:r>
            <a:r>
              <a:rPr lang="pl-PL" b="1" baseline="-25000" dirty="0"/>
              <a:t>NO</a:t>
            </a:r>
            <a:r>
              <a:rPr lang="pl-PL" b="1" baseline="30000" dirty="0"/>
              <a:t>2  </a:t>
            </a:r>
            <a:r>
              <a:rPr lang="pl-PL" b="1" dirty="0"/>
              <a:t>· </a:t>
            </a:r>
            <a:r>
              <a:rPr lang="pl-PL" b="1" dirty="0" smtClean="0"/>
              <a:t>C</a:t>
            </a:r>
            <a:r>
              <a:rPr lang="pl-PL" b="1" baseline="-25000" dirty="0" smtClean="0"/>
              <a:t>H2</a:t>
            </a:r>
            <a:r>
              <a:rPr lang="en-US" b="1" baseline="-25000" dirty="0" smtClean="0"/>
              <a:t>O</a:t>
            </a:r>
            <a:r>
              <a:rPr lang="pl-PL" b="1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91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685800"/>
            <a:ext cx="8610600" cy="58674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/>
              <a:t>По виду кинетического уравнения определяется порядок реакции, который равен сумме степеней концентраций в кинетическом уравнении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dirty="0"/>
              <a:t>Для простых гомогенных реакций, протекающих в одну стадию, </a:t>
            </a:r>
            <a:r>
              <a:rPr lang="ru-RU" dirty="0" err="1"/>
              <a:t>молекулярность</a:t>
            </a:r>
            <a:r>
              <a:rPr lang="ru-RU" dirty="0"/>
              <a:t> и порядок реакции </a:t>
            </a:r>
            <a:r>
              <a:rPr lang="ru-RU" dirty="0" smtClean="0"/>
              <a:t>совпадают.</a:t>
            </a:r>
          </a:p>
          <a:p>
            <a:r>
              <a:rPr lang="ru-RU" sz="2400" dirty="0" smtClean="0"/>
              <a:t>Для сложных реакций как </a:t>
            </a:r>
            <a:r>
              <a:rPr lang="ru-RU" sz="2400" dirty="0"/>
              <a:t>правило, порядки не равны стехиометрическим коэффициентам. Хотя бывает и совпадение.</a:t>
            </a:r>
          </a:p>
          <a:p>
            <a:r>
              <a:rPr lang="ru-RU" sz="2400" dirty="0" smtClean="0"/>
              <a:t>Порядок </a:t>
            </a:r>
            <a:r>
              <a:rPr lang="ru-RU" sz="2400" dirty="0"/>
              <a:t>реакции может быть не только целым, но и дробным </a:t>
            </a:r>
            <a:r>
              <a:rPr lang="ru-RU" sz="2400" dirty="0" smtClean="0"/>
              <a:t>числом. Порядок реакции определяется экспериментально.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Порядок </a:t>
            </a:r>
            <a:r>
              <a:rPr lang="ru-RU" sz="2400" dirty="0"/>
              <a:t>реакции может быть равен нулю, когда скорость не зависит от концентрации реагирующих веществ. Например, </a:t>
            </a:r>
            <a:r>
              <a:rPr lang="en-US" sz="2400" dirty="0"/>
              <a:t>NH</a:t>
            </a:r>
            <a:r>
              <a:rPr lang="en-US" sz="2400" baseline="-25000" dirty="0"/>
              <a:t>3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→ N</a:t>
            </a:r>
            <a:r>
              <a:rPr lang="en-US" sz="24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+ H</a:t>
            </a:r>
            <a:r>
              <a:rPr lang="en-US" sz="240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ru-RU" sz="24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на поверхности вольфрама при Т= </a:t>
            </a:r>
            <a:r>
              <a:rPr lang="en-US" sz="24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const</a:t>
            </a:r>
            <a:r>
              <a:rPr lang="en-US" sz="24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) </a:t>
            </a:r>
            <a:endParaRPr lang="ru-RU" sz="2400" dirty="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Monotype Corsiva" pitchFamily="66" charset="0"/>
              </a:rPr>
              <a:t>U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>
                <a:latin typeface="Monotype Corsiva" pitchFamily="66" charset="0"/>
              </a:rPr>
              <a:t>= </a:t>
            </a:r>
            <a:r>
              <a:rPr lang="en-US" sz="2000" dirty="0">
                <a:latin typeface="Palatino Linotype" pitchFamily="18" charset="0"/>
              </a:rPr>
              <a:t>k [ NH</a:t>
            </a:r>
            <a:r>
              <a:rPr lang="en-US" sz="2000" baseline="-25000" dirty="0">
                <a:latin typeface="Palatino Linotype" pitchFamily="18" charset="0"/>
              </a:rPr>
              <a:t>3</a:t>
            </a:r>
            <a:r>
              <a:rPr lang="en-US" sz="2000" dirty="0">
                <a:latin typeface="Palatino Linotype" pitchFamily="18" charset="0"/>
              </a:rPr>
              <a:t>]</a:t>
            </a:r>
            <a:r>
              <a:rPr lang="en-US" sz="2000" baseline="36000" dirty="0">
                <a:latin typeface="Palatino Linotype" pitchFamily="18" charset="0"/>
              </a:rPr>
              <a:t>0</a:t>
            </a:r>
            <a:r>
              <a:rPr lang="ru-RU" sz="1800" dirty="0">
                <a:latin typeface="Palatino Linotype" pitchFamily="18" charset="0"/>
              </a:rPr>
              <a:t>.</a:t>
            </a:r>
            <a:endParaRPr lang="en-US" sz="1800" dirty="0">
              <a:latin typeface="Palatino Linotype" pitchFamily="18" charset="0"/>
            </a:endParaRPr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377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+mn-lt"/>
              </a:rPr>
              <a:t>Влияние температуры на скорость реакции </a:t>
            </a:r>
            <a:endParaRPr lang="en-US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Е</a:t>
            </a:r>
            <a:r>
              <a:rPr lang="ru-RU" dirty="0" smtClean="0"/>
              <a:t>сли </a:t>
            </a:r>
            <a:r>
              <a:rPr lang="ru-RU" dirty="0"/>
              <a:t>осуществить синтез воды </a:t>
            </a:r>
            <a:r>
              <a:rPr lang="ru-RU" b="1" dirty="0"/>
              <a:t> </a:t>
            </a:r>
            <a:endParaRPr lang="en-US" dirty="0"/>
          </a:p>
          <a:p>
            <a:pPr marL="0" indent="0" algn="ctr">
              <a:buNone/>
            </a:pPr>
            <a:r>
              <a:rPr lang="ru-RU" b="1" dirty="0"/>
              <a:t>2Н</a:t>
            </a:r>
            <a:r>
              <a:rPr lang="ru-RU" b="1" baseline="-25000" dirty="0"/>
              <a:t>2</a:t>
            </a:r>
            <a:r>
              <a:rPr lang="ru-RU" b="1" dirty="0"/>
              <a:t> + О</a:t>
            </a:r>
            <a:r>
              <a:rPr lang="ru-RU" b="1" baseline="-25000" dirty="0"/>
              <a:t>2</a:t>
            </a:r>
            <a:r>
              <a:rPr lang="ru-RU" b="1" dirty="0"/>
              <a:t> = 2Н</a:t>
            </a:r>
            <a:r>
              <a:rPr lang="ru-RU" b="1" baseline="-25000" dirty="0"/>
              <a:t>2</a:t>
            </a:r>
            <a:r>
              <a:rPr lang="ru-RU" b="1" dirty="0"/>
              <a:t>О,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ru-RU" dirty="0"/>
              <a:t> при </a:t>
            </a:r>
            <a:r>
              <a:rPr lang="en-US" dirty="0"/>
              <a:t>t </a:t>
            </a:r>
            <a:r>
              <a:rPr lang="ru-RU" dirty="0"/>
              <a:t>= 20</a:t>
            </a:r>
            <a:r>
              <a:rPr lang="ru-RU" baseline="30000" dirty="0"/>
              <a:t>о</a:t>
            </a:r>
            <a:r>
              <a:rPr lang="ru-RU" dirty="0"/>
              <a:t>С,  ее  практически осуществить невозможно, чтобы она прошла на 15% потребуется  54 миллиарда  лет.</a:t>
            </a:r>
            <a:endParaRPr lang="en-US" dirty="0"/>
          </a:p>
          <a:p>
            <a:r>
              <a:rPr lang="ru-RU" dirty="0"/>
              <a:t>При </a:t>
            </a:r>
            <a:r>
              <a:rPr lang="en-US" dirty="0"/>
              <a:t>t</a:t>
            </a:r>
            <a:r>
              <a:rPr lang="ru-RU" dirty="0"/>
              <a:t> = 500</a:t>
            </a:r>
            <a:r>
              <a:rPr lang="ru-RU" baseline="30000" dirty="0"/>
              <a:t>о</a:t>
            </a:r>
            <a:r>
              <a:rPr lang="ru-RU" dirty="0"/>
              <a:t>С  - необходимо всего 50 минут.</a:t>
            </a:r>
            <a:endParaRPr lang="en-US" dirty="0"/>
          </a:p>
          <a:p>
            <a:r>
              <a:rPr lang="ru-RU" dirty="0"/>
              <a:t>При </a:t>
            </a:r>
            <a:r>
              <a:rPr lang="en-US" dirty="0"/>
              <a:t>t</a:t>
            </a:r>
            <a:r>
              <a:rPr lang="ru-RU" dirty="0"/>
              <a:t> = 700</a:t>
            </a:r>
            <a:r>
              <a:rPr lang="ru-RU" baseline="30000" dirty="0"/>
              <a:t>о</a:t>
            </a:r>
            <a:r>
              <a:rPr lang="ru-RU" dirty="0"/>
              <a:t>С  -  реакция происходит мгновенно.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8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Количественно зависимость скорости гомогенных реакций от температуры может быть выражена установленным опытным путем в приближенной форме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правилом Вант - Гоффа:  </a:t>
            </a:r>
            <a:r>
              <a:rPr lang="ru-RU" b="1" dirty="0"/>
              <a:t>при повышении температуры на каждые 10</a:t>
            </a:r>
            <a:r>
              <a:rPr lang="ru-RU" b="1" baseline="30000" dirty="0"/>
              <a:t>о</a:t>
            </a:r>
            <a:r>
              <a:rPr lang="ru-RU" b="1" dirty="0"/>
              <a:t>С скорость гомогенной химической реакции увеличивается в 2-4 раза.</a:t>
            </a:r>
            <a:endParaRPr lang="en-US" dirty="0"/>
          </a:p>
          <a:p>
            <a:pPr marL="0" indent="0" algn="ctr">
              <a:buNone/>
            </a:pPr>
            <a:r>
              <a:rPr lang="en-US" sz="2800" dirty="0">
                <a:latin typeface="Monotype Corsiva" pitchFamily="66" charset="0"/>
              </a:rPr>
              <a:t>U</a:t>
            </a:r>
            <a:r>
              <a:rPr lang="ru-RU" sz="2800" baseline="-25000" dirty="0"/>
              <a:t> 2 </a:t>
            </a:r>
            <a:r>
              <a:rPr lang="ru-RU" sz="2800" dirty="0"/>
              <a:t>= </a:t>
            </a:r>
            <a:r>
              <a:rPr lang="en-US" sz="2800" dirty="0">
                <a:latin typeface="Monotype Corsiva" pitchFamily="66" charset="0"/>
              </a:rPr>
              <a:t>U</a:t>
            </a:r>
            <a:r>
              <a:rPr lang="ru-RU" sz="2800" baseline="-25000" dirty="0"/>
              <a:t> 1 </a:t>
            </a:r>
            <a:r>
              <a:rPr lang="ru-RU" sz="2800" dirty="0"/>
              <a:t>∙ </a:t>
            </a:r>
            <a:r>
              <a:rPr lang="el-GR" sz="2800" dirty="0"/>
              <a:t>γ</a:t>
            </a:r>
            <a:r>
              <a:rPr lang="en-US" sz="2800" baseline="36000" dirty="0"/>
              <a:t>(t2 –</a:t>
            </a:r>
            <a:r>
              <a:rPr lang="ru-RU" sz="2800" baseline="36000" dirty="0"/>
              <a:t> </a:t>
            </a:r>
            <a:r>
              <a:rPr lang="en-US" sz="2800" baseline="36000" dirty="0"/>
              <a:t>t1)</a:t>
            </a:r>
            <a:r>
              <a:rPr lang="ru-RU" sz="2800" baseline="36000" dirty="0"/>
              <a:t>/10</a:t>
            </a:r>
            <a:r>
              <a:rPr lang="ru-RU" sz="2800" dirty="0"/>
              <a:t>  , </a:t>
            </a:r>
            <a:br>
              <a:rPr lang="ru-RU" sz="2800" dirty="0"/>
            </a:br>
            <a:r>
              <a:rPr lang="ru-RU" sz="2800" dirty="0"/>
              <a:t>где </a:t>
            </a:r>
            <a:r>
              <a:rPr lang="en-US" sz="2800" dirty="0">
                <a:latin typeface="Monotype Corsiva" pitchFamily="66" charset="0"/>
              </a:rPr>
              <a:t>U</a:t>
            </a:r>
            <a:r>
              <a:rPr lang="ru-RU" sz="2800" baseline="-25000" dirty="0"/>
              <a:t> 2 </a:t>
            </a:r>
            <a:r>
              <a:rPr lang="ru-RU" sz="2800" dirty="0"/>
              <a:t> - скорость при </a:t>
            </a:r>
            <a:r>
              <a:rPr lang="en-US" sz="2800" dirty="0"/>
              <a:t>t</a:t>
            </a:r>
            <a:r>
              <a:rPr lang="ru-RU" sz="2800" baseline="-25000" dirty="0"/>
              <a:t>2</a:t>
            </a:r>
            <a:br>
              <a:rPr lang="ru-RU" sz="2800" baseline="-25000" dirty="0"/>
            </a:br>
            <a:r>
              <a:rPr lang="ru-RU" sz="2800" baseline="-25000" dirty="0"/>
              <a:t>            </a:t>
            </a:r>
            <a:r>
              <a:rPr lang="en-US" sz="2800" dirty="0">
                <a:latin typeface="Monotype Corsiva" pitchFamily="66" charset="0"/>
              </a:rPr>
              <a:t>U</a:t>
            </a:r>
            <a:r>
              <a:rPr lang="ru-RU" sz="2800" baseline="-25000" dirty="0"/>
              <a:t> 1  </a:t>
            </a:r>
            <a:r>
              <a:rPr lang="ru-RU" sz="2800" dirty="0"/>
              <a:t>- скорость при </a:t>
            </a:r>
            <a:r>
              <a:rPr lang="en-US" sz="2800" dirty="0"/>
              <a:t>t</a:t>
            </a:r>
            <a:r>
              <a:rPr lang="ru-RU" sz="2800" baseline="-25000" dirty="0"/>
              <a:t>1</a:t>
            </a:r>
            <a:br>
              <a:rPr lang="ru-RU" sz="2800" baseline="-25000" dirty="0"/>
            </a:br>
            <a:r>
              <a:rPr lang="ru-RU" sz="2800" baseline="-25000" dirty="0"/>
              <a:t>          </a:t>
            </a:r>
            <a:r>
              <a:rPr lang="el-GR" sz="2800" dirty="0"/>
              <a:t>γ</a:t>
            </a:r>
            <a:r>
              <a:rPr lang="ru-RU" sz="2800" dirty="0"/>
              <a:t> – температурный </a:t>
            </a:r>
            <a:r>
              <a:rPr lang="ru-RU" sz="2800" dirty="0" smtClean="0"/>
              <a:t>коэффициент</a:t>
            </a:r>
          </a:p>
          <a:p>
            <a:r>
              <a:rPr lang="ru-RU" dirty="0"/>
              <a:t>где </a:t>
            </a:r>
            <a:r>
              <a:rPr lang="en-US" b="1" dirty="0"/>
              <a:t>γ</a:t>
            </a:r>
            <a:r>
              <a:rPr lang="ru-RU" b="1" dirty="0"/>
              <a:t> – температурный коэффициент скорости реакции</a:t>
            </a:r>
            <a:r>
              <a:rPr lang="ru-RU" dirty="0"/>
              <a:t>                  ( изменяется обычно от 2 до 4 ) – это число, показывающее во сколько именно раз увеличивается скорость химической реакции при повышении температуры на 10</a:t>
            </a:r>
            <a:r>
              <a:rPr lang="ru-RU" baseline="30000" dirty="0"/>
              <a:t>0</a:t>
            </a:r>
            <a:r>
              <a:rPr lang="ru-RU" dirty="0"/>
              <a:t>С ( это отношение константы скорости при температуре </a:t>
            </a:r>
            <a:r>
              <a:rPr lang="en-US" dirty="0"/>
              <a:t>t</a:t>
            </a:r>
            <a:r>
              <a:rPr lang="ru-RU" dirty="0"/>
              <a:t> + 10 к константе при температуре </a:t>
            </a:r>
            <a:r>
              <a:rPr lang="en-US" dirty="0"/>
              <a:t>t</a:t>
            </a:r>
            <a:r>
              <a:rPr lang="ru-RU" dirty="0"/>
              <a:t>).</a:t>
            </a:r>
            <a:endParaRPr lang="en-US" dirty="0"/>
          </a:p>
          <a:p>
            <a:r>
              <a:rPr lang="en-US" b="1" dirty="0"/>
              <a:t>γ  </a:t>
            </a:r>
            <a:r>
              <a:rPr lang="ru-RU" b="1" dirty="0"/>
              <a:t>= </a:t>
            </a:r>
            <a:r>
              <a:rPr lang="en-US" b="1" dirty="0"/>
              <a:t>k </a:t>
            </a:r>
            <a:r>
              <a:rPr lang="en-US" b="1" baseline="-25000" dirty="0"/>
              <a:t>t</a:t>
            </a:r>
            <a:r>
              <a:rPr lang="ru-RU" b="1" baseline="-25000" dirty="0"/>
              <a:t>+10  </a:t>
            </a:r>
            <a:r>
              <a:rPr lang="ru-RU" b="1" dirty="0"/>
              <a:t>/  </a:t>
            </a:r>
            <a:r>
              <a:rPr lang="en-US" b="1" dirty="0"/>
              <a:t>k </a:t>
            </a:r>
            <a:r>
              <a:rPr lang="en-US" b="1" baseline="-25000" dirty="0"/>
              <a:t>t</a:t>
            </a:r>
            <a:r>
              <a:rPr lang="ru-RU" b="1" baseline="-25000" dirty="0"/>
              <a:t>.</a:t>
            </a:r>
            <a:r>
              <a:rPr lang="ru-RU" b="1" dirty="0"/>
              <a:t>.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184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278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+mn-lt"/>
              </a:rPr>
              <a:t>Теория активации</a:t>
            </a:r>
            <a:endParaRPr lang="en-US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</a:t>
            </a:r>
            <a:r>
              <a:rPr lang="ru-RU" dirty="0" smtClean="0"/>
              <a:t>огласно этой теории во </a:t>
            </a:r>
            <a:r>
              <a:rPr lang="ru-RU" dirty="0"/>
              <a:t>взаимодействие вступают только активные молекулы, энергия которых превышает среднюю энергию молекул данного </a:t>
            </a:r>
            <a:r>
              <a:rPr lang="ru-RU" dirty="0" smtClean="0"/>
              <a:t>вещества.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Энергия</a:t>
            </a:r>
            <a:r>
              <a:rPr lang="ru-RU" dirty="0"/>
              <a:t>, которую надо придать молекулам реагирующих веществ, для того, чтобы сделать их активными, называется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энергией активации</a:t>
            </a:r>
            <a:r>
              <a:rPr lang="ru-RU" b="1" dirty="0"/>
              <a:t>.</a:t>
            </a:r>
            <a:r>
              <a:rPr lang="ru-RU" dirty="0"/>
              <a:t>  Она зависит от природы реагирующих веществ и является характеристикой любой реакции и обычно выражается в кДж/моль.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654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12628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Чем больше энергия активации, тем меньше активных молекул при данной температуре и тем медленнее идет </a:t>
            </a:r>
            <a:r>
              <a:rPr lang="ru-RU" b="1" dirty="0" smtClean="0"/>
              <a:t>реакция. </a:t>
            </a:r>
            <a:endParaRPr lang="en-US" dirty="0"/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>
            <a:off x="2009458" y="2474435"/>
            <a:ext cx="0" cy="410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6"/>
          <p:cNvSpPr>
            <a:spLocks noChangeShapeType="1"/>
          </p:cNvSpPr>
          <p:nvPr/>
        </p:nvSpPr>
        <p:spPr bwMode="auto">
          <a:xfrm>
            <a:off x="2009458" y="6578122"/>
            <a:ext cx="669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1"/>
          <p:cNvSpPr>
            <a:spLocks/>
          </p:cNvSpPr>
          <p:nvPr/>
        </p:nvSpPr>
        <p:spPr bwMode="auto">
          <a:xfrm>
            <a:off x="2082483" y="2918935"/>
            <a:ext cx="4679950" cy="3227387"/>
          </a:xfrm>
          <a:custGeom>
            <a:avLst/>
            <a:gdLst>
              <a:gd name="T0" fmla="*/ 0 w 2948"/>
              <a:gd name="T1" fmla="*/ 2147483647 h 2033"/>
              <a:gd name="T2" fmla="*/ 2147483647 w 2948"/>
              <a:gd name="T3" fmla="*/ 2147483647 h 2033"/>
              <a:gd name="T4" fmla="*/ 2147483647 w 2948"/>
              <a:gd name="T5" fmla="*/ 2147483647 h 2033"/>
              <a:gd name="T6" fmla="*/ 2147483647 w 2948"/>
              <a:gd name="T7" fmla="*/ 2147483647 h 2033"/>
              <a:gd name="T8" fmla="*/ 2147483647 w 2948"/>
              <a:gd name="T9" fmla="*/ 2147483647 h 2033"/>
              <a:gd name="T10" fmla="*/ 2147483647 w 2948"/>
              <a:gd name="T11" fmla="*/ 2147483647 h 2033"/>
              <a:gd name="T12" fmla="*/ 2147483647 w 2948"/>
              <a:gd name="T13" fmla="*/ 2147483647 h 2033"/>
              <a:gd name="T14" fmla="*/ 2147483647 w 2948"/>
              <a:gd name="T15" fmla="*/ 2147483647 h 2033"/>
              <a:gd name="T16" fmla="*/ 2147483647 w 2948"/>
              <a:gd name="T17" fmla="*/ 2147483647 h 2033"/>
              <a:gd name="T18" fmla="*/ 2147483647 w 2948"/>
              <a:gd name="T19" fmla="*/ 2147483647 h 2033"/>
              <a:gd name="T20" fmla="*/ 2147483647 w 2948"/>
              <a:gd name="T21" fmla="*/ 2147483647 h 20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48"/>
              <a:gd name="T34" fmla="*/ 0 h 2033"/>
              <a:gd name="T35" fmla="*/ 2948 w 2948"/>
              <a:gd name="T36" fmla="*/ 2033 h 203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48" h="2033">
                <a:moveTo>
                  <a:pt x="0" y="1398"/>
                </a:moveTo>
                <a:cubicBezTo>
                  <a:pt x="170" y="1402"/>
                  <a:pt x="340" y="1406"/>
                  <a:pt x="453" y="1353"/>
                </a:cubicBezTo>
                <a:cubicBezTo>
                  <a:pt x="566" y="1300"/>
                  <a:pt x="612" y="1231"/>
                  <a:pt x="680" y="1080"/>
                </a:cubicBezTo>
                <a:cubicBezTo>
                  <a:pt x="748" y="929"/>
                  <a:pt x="793" y="611"/>
                  <a:pt x="861" y="445"/>
                </a:cubicBezTo>
                <a:cubicBezTo>
                  <a:pt x="929" y="279"/>
                  <a:pt x="1012" y="143"/>
                  <a:pt x="1088" y="83"/>
                </a:cubicBezTo>
                <a:cubicBezTo>
                  <a:pt x="1164" y="23"/>
                  <a:pt x="1239" y="0"/>
                  <a:pt x="1315" y="83"/>
                </a:cubicBezTo>
                <a:cubicBezTo>
                  <a:pt x="1391" y="166"/>
                  <a:pt x="1482" y="430"/>
                  <a:pt x="1542" y="581"/>
                </a:cubicBezTo>
                <a:cubicBezTo>
                  <a:pt x="1602" y="732"/>
                  <a:pt x="1618" y="816"/>
                  <a:pt x="1678" y="990"/>
                </a:cubicBezTo>
                <a:cubicBezTo>
                  <a:pt x="1738" y="1164"/>
                  <a:pt x="1807" y="1466"/>
                  <a:pt x="1905" y="1625"/>
                </a:cubicBezTo>
                <a:cubicBezTo>
                  <a:pt x="2003" y="1784"/>
                  <a:pt x="2094" y="1874"/>
                  <a:pt x="2268" y="1942"/>
                </a:cubicBezTo>
                <a:cubicBezTo>
                  <a:pt x="2442" y="2010"/>
                  <a:pt x="2695" y="2021"/>
                  <a:pt x="2948" y="2033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 flipH="1">
            <a:off x="2009458" y="2977672"/>
            <a:ext cx="55451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 flipH="1">
            <a:off x="2225358" y="5138260"/>
            <a:ext cx="475297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 flipH="1">
            <a:off x="3593783" y="6146322"/>
            <a:ext cx="475297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5"/>
          <p:cNvSpPr>
            <a:spLocks noChangeShapeType="1"/>
          </p:cNvSpPr>
          <p:nvPr/>
        </p:nvSpPr>
        <p:spPr bwMode="auto">
          <a:xfrm>
            <a:off x="4025583" y="2977672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6"/>
          <p:cNvSpPr>
            <a:spLocks noChangeShapeType="1"/>
          </p:cNvSpPr>
          <p:nvPr/>
        </p:nvSpPr>
        <p:spPr bwMode="auto">
          <a:xfrm>
            <a:off x="4025583" y="4561997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3809683" y="398573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/>
              <a:t>Е</a:t>
            </a:r>
            <a:r>
              <a:rPr lang="ru-RU" sz="2000" baseline="-25000"/>
              <a:t>а</a:t>
            </a:r>
            <a:endParaRPr lang="ru-RU" sz="2000"/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1423670" y="2299493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G</a:t>
            </a:r>
            <a:endParaRPr lang="ru-RU" sz="2000" dirty="0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1867852" y="4665462"/>
            <a:ext cx="11941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 dirty="0" smtClean="0"/>
              <a:t>А</a:t>
            </a:r>
            <a:r>
              <a:rPr lang="en-US" b="1" baseline="-25000" dirty="0" smtClean="0"/>
              <a:t>2</a:t>
            </a:r>
            <a:r>
              <a:rPr lang="ru-RU" b="1" dirty="0" smtClean="0"/>
              <a:t> </a:t>
            </a:r>
            <a:r>
              <a:rPr lang="ru-RU" b="1" dirty="0"/>
              <a:t>+ </a:t>
            </a:r>
            <a:r>
              <a:rPr lang="ru-RU" b="1" dirty="0" smtClean="0"/>
              <a:t>В</a:t>
            </a:r>
            <a:r>
              <a:rPr lang="en-US" b="1" baseline="-25000" dirty="0" smtClean="0"/>
              <a:t>2</a:t>
            </a:r>
            <a:endParaRPr lang="ru-RU" b="1" baseline="-25000" dirty="0">
              <a:latin typeface="Lucida Sans Unicode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3593783" y="2617310"/>
            <a:ext cx="1008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А … В</a:t>
            </a:r>
            <a:endParaRPr lang="ru-RU" b="1">
              <a:latin typeface="Lucida Sans Unicode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6041708" y="5714522"/>
            <a:ext cx="936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2AB</a:t>
            </a:r>
            <a:endParaRPr lang="ru-RU" b="1" dirty="0">
              <a:latin typeface="Lucida Sans Unicode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7194233" y="4058760"/>
            <a:ext cx="792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/>
              <a:t>Е</a:t>
            </a:r>
            <a:r>
              <a:rPr lang="el-GR" sz="2000" b="1" baseline="36000"/>
              <a:t>΄</a:t>
            </a:r>
            <a:r>
              <a:rPr lang="ru-RU" sz="2000" baseline="-25000"/>
              <a:t>а</a:t>
            </a:r>
            <a:endParaRPr lang="ru-RU" sz="2000"/>
          </a:p>
        </p:txBody>
      </p:sp>
      <p:sp>
        <p:nvSpPr>
          <p:cNvPr id="39" name="Line 25"/>
          <p:cNvSpPr>
            <a:spLocks noChangeShapeType="1"/>
          </p:cNvSpPr>
          <p:nvPr/>
        </p:nvSpPr>
        <p:spPr bwMode="auto">
          <a:xfrm>
            <a:off x="7410133" y="4490560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7410133" y="290623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>
            <a:off x="4601846" y="513826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28"/>
          <p:cNvSpPr>
            <a:spLocks noChangeShapeType="1"/>
          </p:cNvSpPr>
          <p:nvPr/>
        </p:nvSpPr>
        <p:spPr bwMode="auto">
          <a:xfrm>
            <a:off x="4601846" y="5785960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4385946" y="5498622"/>
            <a:ext cx="64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latin typeface="Arial" charset="0"/>
                <a:cs typeface="Arial" charset="0"/>
              </a:rPr>
              <a:t>∆</a:t>
            </a:r>
            <a:r>
              <a:rPr lang="en-US">
                <a:latin typeface="Arial" charset="0"/>
                <a:cs typeface="Arial" charset="0"/>
              </a:rPr>
              <a:t>G</a:t>
            </a: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4614705" y="1842293"/>
            <a:ext cx="302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 smtClean="0"/>
              <a:t>А</a:t>
            </a:r>
            <a:r>
              <a:rPr lang="en-US" sz="2400" b="1" baseline="-25000" dirty="0" smtClean="0"/>
              <a:t>2</a:t>
            </a:r>
            <a:r>
              <a:rPr lang="ru-RU" sz="2400" b="1" dirty="0" smtClean="0"/>
              <a:t> </a:t>
            </a:r>
            <a:r>
              <a:rPr lang="ru-RU" sz="2400" b="1" dirty="0"/>
              <a:t>+ </a:t>
            </a:r>
            <a:r>
              <a:rPr lang="ru-RU" sz="2400" b="1" dirty="0" smtClean="0"/>
              <a:t>В</a:t>
            </a:r>
            <a:r>
              <a:rPr lang="en-US" sz="2400" b="1" baseline="-25000" dirty="0" smtClean="0"/>
              <a:t>2</a:t>
            </a:r>
            <a:r>
              <a:rPr lang="ru-RU" sz="2400" b="1" dirty="0" smtClean="0"/>
              <a:t> </a:t>
            </a:r>
            <a:r>
              <a:rPr lang="ru-RU" sz="2400" b="1" dirty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 </a:t>
            </a:r>
            <a:r>
              <a:rPr lang="ru-RU" sz="2400" b="1" dirty="0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АВ</a:t>
            </a:r>
            <a:endParaRPr lang="ru-RU" sz="2400" b="1" dirty="0">
              <a:latin typeface="Lucida Sans Unicode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570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Механизм реакции можно изобразить схемой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ru-RU" dirty="0" smtClean="0"/>
              <a:t> А       </a:t>
            </a:r>
            <a:r>
              <a:rPr lang="ru-RU" dirty="0"/>
              <a:t>В                 </a:t>
            </a:r>
            <a:r>
              <a:rPr lang="ru-RU" dirty="0" smtClean="0"/>
              <a:t>       </a:t>
            </a:r>
            <a:r>
              <a:rPr lang="ru-RU" dirty="0"/>
              <a:t>А …. А                                 </a:t>
            </a:r>
            <a:r>
              <a:rPr lang="en-US" dirty="0" smtClean="0"/>
              <a:t>   </a:t>
            </a:r>
            <a:r>
              <a:rPr lang="ru-RU" dirty="0" smtClean="0"/>
              <a:t>А         </a:t>
            </a:r>
            <a:r>
              <a:rPr lang="ru-RU" dirty="0" err="1"/>
              <a:t>А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/>
              <a:t>│   +  │            </a:t>
            </a:r>
            <a:r>
              <a:rPr lang="ru-RU" dirty="0">
                <a:sym typeface="Symbol"/>
              </a:rPr>
              <a:t></a:t>
            </a:r>
            <a:r>
              <a:rPr lang="ru-RU" dirty="0"/>
              <a:t>                  </a:t>
            </a:r>
            <a:r>
              <a:rPr lang="ru-RU" dirty="0" smtClean="0"/>
              <a:t>                    </a:t>
            </a:r>
            <a:r>
              <a:rPr lang="ru-RU" dirty="0">
                <a:sym typeface="Symbol"/>
              </a:rPr>
              <a:t></a:t>
            </a:r>
            <a:r>
              <a:rPr lang="ru-RU" dirty="0"/>
              <a:t> </a:t>
            </a:r>
            <a:r>
              <a:rPr lang="ru-RU" dirty="0" smtClean="0"/>
              <a:t>           │   +   │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/>
              <a:t>А       В                       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/>
              <a:t>В….. В                                 </a:t>
            </a:r>
            <a:r>
              <a:rPr lang="en-US" dirty="0" smtClean="0"/>
              <a:t>   </a:t>
            </a:r>
            <a:r>
              <a:rPr lang="ru-RU" dirty="0" smtClean="0"/>
              <a:t>В          </a:t>
            </a:r>
            <a:r>
              <a:rPr lang="ru-RU" dirty="0" err="1"/>
              <a:t>В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sz="2200" dirty="0"/>
              <a:t>исходные реагенты                  </a:t>
            </a:r>
            <a:r>
              <a:rPr lang="ru-RU" sz="2200" dirty="0" smtClean="0"/>
              <a:t>активированный</a:t>
            </a:r>
            <a:r>
              <a:rPr lang="en-US" sz="2200" dirty="0" smtClean="0"/>
              <a:t>        </a:t>
            </a:r>
            <a:r>
              <a:rPr lang="ru-RU" sz="2200" dirty="0" smtClean="0"/>
              <a:t>продукты </a:t>
            </a:r>
            <a:r>
              <a:rPr lang="ru-RU" sz="2200" dirty="0"/>
              <a:t>реакции</a:t>
            </a:r>
            <a:endParaRPr lang="en-US" sz="2200" dirty="0"/>
          </a:p>
          <a:p>
            <a:pPr marL="0" indent="0">
              <a:buNone/>
            </a:pPr>
            <a:r>
              <a:rPr lang="ru-RU" sz="2200" dirty="0"/>
              <a:t>начальное состояние                  </a:t>
            </a:r>
            <a:r>
              <a:rPr lang="ru-RU" sz="2200" dirty="0" smtClean="0"/>
              <a:t>комплекс</a:t>
            </a:r>
            <a:r>
              <a:rPr lang="en-US" sz="2200" dirty="0" smtClean="0"/>
              <a:t>                 </a:t>
            </a:r>
            <a:r>
              <a:rPr lang="ru-RU" sz="2200" dirty="0" smtClean="0"/>
              <a:t>конечное </a:t>
            </a:r>
            <a:r>
              <a:rPr lang="ru-RU" sz="2200" dirty="0"/>
              <a:t>состояние </a:t>
            </a:r>
            <a:endParaRPr lang="en-US" sz="2200" dirty="0"/>
          </a:p>
          <a:p>
            <a:endParaRPr lang="en-US" sz="2000" dirty="0" smtClean="0"/>
          </a:p>
          <a:p>
            <a:r>
              <a:rPr lang="ru-RU" sz="2000" dirty="0" smtClean="0"/>
              <a:t>Образование </a:t>
            </a:r>
            <a:r>
              <a:rPr lang="ru-RU" sz="2000" dirty="0"/>
              <a:t>активированного комплекса требует затраты энергии. </a:t>
            </a:r>
            <a:endParaRPr lang="en-US" sz="2000" dirty="0" smtClean="0"/>
          </a:p>
          <a:p>
            <a:r>
              <a:rPr lang="ru-RU" sz="2000" dirty="0"/>
              <a:t>Необходимую энергию для перехода веществ в состояние активированного комплекса называют энергией активации ( </a:t>
            </a:r>
            <a:r>
              <a:rPr lang="ru-RU" sz="2000" dirty="0" err="1"/>
              <a:t>Еа</a:t>
            </a:r>
            <a:r>
              <a:rPr lang="ru-RU" sz="2000" dirty="0"/>
              <a:t> ).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79168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План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cs typeface="Arial" pitchFamily="34" charset="0"/>
              </a:rPr>
              <a:t>Понятие химической кинетики, скорости химической реакции, элементарного акта, </a:t>
            </a:r>
            <a:endParaRPr lang="ru-RU" dirty="0" smtClean="0"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cs typeface="Arial" pitchFamily="34" charset="0"/>
              </a:rPr>
              <a:t>Факторы</a:t>
            </a:r>
            <a:r>
              <a:rPr lang="ru-RU" dirty="0">
                <a:cs typeface="Arial" pitchFamily="34" charset="0"/>
              </a:rPr>
              <a:t>, определяющие скорость </a:t>
            </a:r>
            <a:r>
              <a:rPr lang="ru-RU" dirty="0" smtClean="0">
                <a:cs typeface="Arial" pitchFamily="34" charset="0"/>
              </a:rPr>
              <a:t>реакции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cs typeface="Arial" pitchFamily="34" charset="0"/>
              </a:rPr>
              <a:t>Кинетическое </a:t>
            </a:r>
            <a:r>
              <a:rPr lang="ru-RU" dirty="0">
                <a:cs typeface="Arial" pitchFamily="34" charset="0"/>
              </a:rPr>
              <a:t>уравнение, или закон действующих масс</a:t>
            </a:r>
          </a:p>
          <a:p>
            <a:pPr marL="514350" indent="-514350">
              <a:buFont typeface="+mj-lt"/>
              <a:buAutoNum type="arabicPeriod"/>
            </a:pPr>
            <a:endParaRPr lang="ru-RU" dirty="0"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09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 Если при распаде активированного комплекса выделяется больше энергии, чем это необходимо для активации частиц, то реакция экзотермическая.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Видно, что разность энергий активации прямой и обратной  реакций равна тепловому эффекту.</a:t>
            </a:r>
            <a:r>
              <a:rPr lang="ru-RU" b="1" dirty="0"/>
              <a:t>         </a:t>
            </a:r>
            <a:endParaRPr lang="en-US" b="1" dirty="0" smtClean="0"/>
          </a:p>
          <a:p>
            <a:pPr marL="0" indent="0">
              <a:buNone/>
            </a:pPr>
            <a:r>
              <a:rPr lang="ru-RU" b="1" dirty="0" smtClean="0">
                <a:sym typeface="Symbol"/>
              </a:rPr>
              <a:t></a:t>
            </a:r>
            <a:r>
              <a:rPr lang="ru-RU" dirty="0"/>
              <a:t>Н </a:t>
            </a:r>
            <a:r>
              <a:rPr lang="ru-RU" dirty="0" smtClean="0"/>
              <a:t>=  </a:t>
            </a:r>
            <a:r>
              <a:rPr lang="en-US" dirty="0" smtClean="0"/>
              <a:t>   </a:t>
            </a:r>
            <a:r>
              <a:rPr lang="ru-RU" dirty="0" smtClean="0"/>
              <a:t> –</a:t>
            </a:r>
            <a:r>
              <a:rPr lang="en-US" dirty="0" smtClean="0"/>
              <a:t>  </a:t>
            </a:r>
            <a:r>
              <a:rPr lang="ru-RU" dirty="0" smtClean="0"/>
              <a:t>  </a:t>
            </a:r>
            <a:r>
              <a:rPr lang="ru-RU" dirty="0"/>
              <a:t>,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когда  </a:t>
            </a:r>
            <a:r>
              <a:rPr lang="ru-RU" b="1" dirty="0">
                <a:sym typeface="Symbol"/>
              </a:rPr>
              <a:t></a:t>
            </a:r>
            <a:r>
              <a:rPr lang="ru-RU" b="1" dirty="0"/>
              <a:t> Н &lt; О</a:t>
            </a:r>
            <a:r>
              <a:rPr lang="ru-RU" dirty="0"/>
              <a:t> –  экзотермический процесс, </a:t>
            </a:r>
            <a:r>
              <a:rPr lang="ru-RU" dirty="0" smtClean="0"/>
              <a:t>т.е.</a:t>
            </a:r>
            <a:r>
              <a:rPr lang="en-US" dirty="0" smtClean="0"/>
              <a:t>  </a:t>
            </a:r>
            <a:r>
              <a:rPr lang="ru-RU" dirty="0" smtClean="0"/>
              <a:t>  </a:t>
            </a:r>
            <a:r>
              <a:rPr lang="ru-RU" dirty="0"/>
              <a:t>&lt; </a:t>
            </a:r>
            <a:r>
              <a:rPr lang="en-US" dirty="0" smtClean="0"/>
              <a:t>   </a:t>
            </a:r>
            <a:r>
              <a:rPr lang="ru-RU" dirty="0" smtClean="0"/>
              <a:t>, 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b="1" dirty="0">
                <a:sym typeface="Symbol"/>
              </a:rPr>
              <a:t></a:t>
            </a:r>
            <a:r>
              <a:rPr lang="ru-RU" b="1" dirty="0"/>
              <a:t>  Н &gt; О</a:t>
            </a:r>
            <a:r>
              <a:rPr lang="ru-RU" dirty="0"/>
              <a:t> -  эндотермический процесс, т.е.  </a:t>
            </a:r>
            <a:r>
              <a:rPr lang="en-US" dirty="0" smtClean="0"/>
              <a:t>   </a:t>
            </a:r>
            <a:r>
              <a:rPr lang="ru-RU" dirty="0" smtClean="0"/>
              <a:t>&gt; </a:t>
            </a:r>
            <a:r>
              <a:rPr lang="en-US" dirty="0" smtClean="0"/>
              <a:t>   </a:t>
            </a:r>
            <a:r>
              <a:rPr lang="ru-RU" dirty="0" smtClean="0"/>
              <a:t>,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для протекания эндотермических реакций требуется подвод энергии извне. 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695838"/>
              </p:ext>
            </p:extLst>
          </p:nvPr>
        </p:nvGraphicFramePr>
        <p:xfrm>
          <a:off x="1371600" y="3352800"/>
          <a:ext cx="34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" name="Формула" r:id="rId3" imgW="228501" imgH="304668" progId="Equation.3">
                  <p:embed/>
                </p:oleObj>
              </mc:Choice>
              <mc:Fallback>
                <p:oleObj name="Формула" r:id="rId3" imgW="228501" imgH="304668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352800"/>
                        <a:ext cx="3429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495669"/>
              </p:ext>
            </p:extLst>
          </p:nvPr>
        </p:nvGraphicFramePr>
        <p:xfrm>
          <a:off x="1981200" y="3352800"/>
          <a:ext cx="34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name="Формула" r:id="rId5" imgW="228501" imgH="304668" progId="Equation.3">
                  <p:embed/>
                </p:oleObj>
              </mc:Choice>
              <mc:Fallback>
                <p:oleObj name="Формула" r:id="rId5" imgW="228501" imgH="30466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352800"/>
                        <a:ext cx="3429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034696"/>
              </p:ext>
            </p:extLst>
          </p:nvPr>
        </p:nvGraphicFramePr>
        <p:xfrm>
          <a:off x="7620000" y="3810000"/>
          <a:ext cx="34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Формула" r:id="rId7" imgW="228501" imgH="304668" progId="Equation.3">
                  <p:embed/>
                </p:oleObj>
              </mc:Choice>
              <mc:Fallback>
                <p:oleObj name="Формула" r:id="rId7" imgW="228501" imgH="304668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810000"/>
                        <a:ext cx="34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049891"/>
              </p:ext>
            </p:extLst>
          </p:nvPr>
        </p:nvGraphicFramePr>
        <p:xfrm>
          <a:off x="8153400" y="3810000"/>
          <a:ext cx="34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name="Формула" r:id="rId8" imgW="228501" imgH="304668" progId="Equation.3">
                  <p:embed/>
                </p:oleObj>
              </mc:Choice>
              <mc:Fallback>
                <p:oleObj name="Формула" r:id="rId8" imgW="228501" imgH="304668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3810000"/>
                        <a:ext cx="34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261207"/>
              </p:ext>
            </p:extLst>
          </p:nvPr>
        </p:nvGraphicFramePr>
        <p:xfrm>
          <a:off x="6934200" y="4267200"/>
          <a:ext cx="34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Формула" r:id="rId9" imgW="228501" imgH="304668" progId="Equation.3">
                  <p:embed/>
                </p:oleObj>
              </mc:Choice>
              <mc:Fallback>
                <p:oleObj name="Формула" r:id="rId9" imgW="228501" imgH="304668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267200"/>
                        <a:ext cx="34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319873"/>
              </p:ext>
            </p:extLst>
          </p:nvPr>
        </p:nvGraphicFramePr>
        <p:xfrm>
          <a:off x="7467600" y="4267200"/>
          <a:ext cx="34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Формула" r:id="rId10" imgW="228501" imgH="304668" progId="Equation.3">
                  <p:embed/>
                </p:oleObj>
              </mc:Choice>
              <mc:Fallback>
                <p:oleObj name="Формула" r:id="rId10" imgW="228501" imgH="304668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267200"/>
                        <a:ext cx="34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7420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389120"/>
          </a:xfrm>
        </p:spPr>
        <p:txBody>
          <a:bodyPr/>
          <a:lstStyle/>
          <a:p>
            <a:r>
              <a:rPr lang="ru-RU" dirty="0"/>
              <a:t> Шведский ученый </a:t>
            </a:r>
            <a:r>
              <a:rPr lang="ru-RU" b="1" dirty="0"/>
              <a:t>Аррениус</a:t>
            </a:r>
            <a:r>
              <a:rPr lang="ru-RU" dirty="0"/>
              <a:t> предложил уравнение, выражающее более точно зависимость скорости реакции от температуры:</a:t>
            </a:r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618398"/>
              </p:ext>
            </p:extLst>
          </p:nvPr>
        </p:nvGraphicFramePr>
        <p:xfrm>
          <a:off x="3581400" y="2590799"/>
          <a:ext cx="1981200" cy="933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Формула" r:id="rId3" imgW="825500" imgH="393700" progId="Equation.3">
                  <p:embed/>
                </p:oleObj>
              </mc:Choice>
              <mc:Fallback>
                <p:oleObj name="Формула" r:id="rId3" imgW="8255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590799"/>
                        <a:ext cx="1981200" cy="9336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96240" y="3429000"/>
            <a:ext cx="8153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где    К –   константа скорости реакции ;       </a:t>
            </a:r>
            <a:endParaRPr lang="en-US" dirty="0"/>
          </a:p>
          <a:p>
            <a:r>
              <a:rPr lang="ru-RU" dirty="0"/>
              <a:t>           А – </a:t>
            </a:r>
            <a:r>
              <a:rPr lang="ru-RU" dirty="0" err="1"/>
              <a:t>предэкспоненциальный</a:t>
            </a:r>
            <a:r>
              <a:rPr lang="ru-RU" dirty="0"/>
              <a:t> множитель, зависящий от числа столкновений молекул за единицу времени; </a:t>
            </a:r>
            <a:endParaRPr lang="en-US" dirty="0"/>
          </a:p>
          <a:p>
            <a:r>
              <a:rPr lang="ru-RU" dirty="0"/>
              <a:t>           е -   основание натуральных логарифмов (е = 2,72 );</a:t>
            </a:r>
            <a:endParaRPr lang="en-US" dirty="0"/>
          </a:p>
          <a:p>
            <a:r>
              <a:rPr lang="ru-RU" dirty="0"/>
              <a:t>           </a:t>
            </a:r>
            <a:r>
              <a:rPr lang="ru-RU" dirty="0" err="1"/>
              <a:t>Е</a:t>
            </a:r>
            <a:r>
              <a:rPr lang="ru-RU" baseline="-25000" dirty="0" err="1"/>
              <a:t>а</a:t>
            </a:r>
            <a:r>
              <a:rPr lang="ru-RU" dirty="0"/>
              <a:t> – энергия активации;</a:t>
            </a:r>
            <a:endParaRPr lang="en-US" dirty="0"/>
          </a:p>
          <a:p>
            <a:r>
              <a:rPr lang="ru-RU" dirty="0"/>
              <a:t>           </a:t>
            </a:r>
            <a:r>
              <a:rPr lang="en-US" dirty="0"/>
              <a:t>R</a:t>
            </a:r>
            <a:r>
              <a:rPr lang="ru-RU" dirty="0"/>
              <a:t>  -  универсальная газовая постоянная;</a:t>
            </a:r>
            <a:endParaRPr lang="en-US" dirty="0"/>
          </a:p>
          <a:p>
            <a:r>
              <a:rPr lang="ru-RU" dirty="0"/>
              <a:t>           Т -   абсолютная температура</a:t>
            </a:r>
            <a:r>
              <a:rPr lang="ru-RU" dirty="0" smtClean="0"/>
              <a:t>.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Чем </a:t>
            </a:r>
            <a:r>
              <a:rPr lang="ru-RU" dirty="0"/>
              <a:t>больше энергия активации, тем меньше константа скорости реакции, т.е. тем меньше скорость реакции.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92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+mn-lt"/>
              </a:rPr>
              <a:t>Влияние катализатора на скорость реакции </a:t>
            </a:r>
            <a:endParaRPr lang="en-US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35480"/>
            <a:ext cx="8991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Катализатор – это вещество, изменяющее скорость химической реакции, но само в реакции не расходуется и в конечные продукты не входит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dirty="0"/>
              <a:t> Если гомогенная реакция  В + А </a:t>
            </a:r>
            <a:r>
              <a:rPr lang="ru-RU" dirty="0">
                <a:sym typeface="Symbol"/>
              </a:rPr>
              <a:t></a:t>
            </a:r>
            <a:r>
              <a:rPr lang="ru-RU" dirty="0"/>
              <a:t> АВ  протекает с малой скоростью, то можно подобрать вещество К, которое с одним из реагентов образует активированный комплекс</a:t>
            </a:r>
            <a:endParaRPr lang="ru-RU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t-BR" b="1" dirty="0"/>
              <a:t>1/2</a:t>
            </a:r>
            <a:r>
              <a:rPr lang="ru-RU" b="1" dirty="0"/>
              <a:t>О</a:t>
            </a:r>
            <a:r>
              <a:rPr lang="pt-BR" b="1" baseline="-25000" dirty="0"/>
              <a:t>2</a:t>
            </a:r>
            <a:r>
              <a:rPr lang="pt-BR" b="1" dirty="0"/>
              <a:t> +  NO   =     NO</a:t>
            </a:r>
            <a:r>
              <a:rPr lang="pt-BR" b="1" baseline="-25000" dirty="0"/>
              <a:t>2</a:t>
            </a:r>
            <a:r>
              <a:rPr lang="pt-BR" b="1" dirty="0"/>
              <a:t>                NO</a:t>
            </a:r>
            <a:r>
              <a:rPr lang="pt-BR" b="1" baseline="-25000" dirty="0"/>
              <a:t>2</a:t>
            </a:r>
            <a:r>
              <a:rPr lang="pt-BR" b="1" dirty="0"/>
              <a:t>   +     SO</a:t>
            </a:r>
            <a:r>
              <a:rPr lang="pt-BR" b="1" baseline="-25000" dirty="0"/>
              <a:t>2</a:t>
            </a:r>
            <a:r>
              <a:rPr lang="pt-BR" b="1" dirty="0"/>
              <a:t>   =    SO</a:t>
            </a:r>
            <a:r>
              <a:rPr lang="pt-BR" b="1" baseline="-25000" dirty="0"/>
              <a:t>3</a:t>
            </a:r>
            <a:r>
              <a:rPr lang="pt-BR" b="1" dirty="0"/>
              <a:t>  +  NO</a:t>
            </a:r>
            <a:endParaRPr lang="en-US" dirty="0"/>
          </a:p>
          <a:p>
            <a:pPr marL="0" indent="0">
              <a:buNone/>
            </a:pPr>
            <a:r>
              <a:rPr lang="ru-RU" b="1" dirty="0" smtClean="0"/>
              <a:t>   </a:t>
            </a:r>
            <a:r>
              <a:rPr lang="ru-RU" b="1" dirty="0"/>
              <a:t>А   +   К     </a:t>
            </a:r>
            <a:r>
              <a:rPr lang="ru-RU" b="1" dirty="0">
                <a:sym typeface="Symbol"/>
              </a:rPr>
              <a:t></a:t>
            </a:r>
            <a:r>
              <a:rPr lang="ru-RU" b="1" dirty="0"/>
              <a:t> [ А….К ]        </a:t>
            </a:r>
            <a:r>
              <a:rPr lang="ru-RU" b="1" dirty="0" smtClean="0"/>
              <a:t>       [ </a:t>
            </a:r>
            <a:r>
              <a:rPr lang="ru-RU" b="1" dirty="0"/>
              <a:t>А….К ]  +  В    </a:t>
            </a:r>
            <a:r>
              <a:rPr lang="ru-RU" b="1" dirty="0">
                <a:sym typeface="Symbol"/>
              </a:rPr>
              <a:t></a:t>
            </a:r>
            <a:r>
              <a:rPr lang="ru-RU" b="1" dirty="0"/>
              <a:t>   АВ   +    К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55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1" descr="сканирование00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4876800" cy="341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423670" y="1219200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G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5800" y="48768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Энергетическая диаграмма хода реакции в отсутствии катализатора (кривая 1) и в присутствии катализатора (кривая 2). </a:t>
            </a:r>
            <a:endParaRPr lang="ru-RU" dirty="0" smtClean="0"/>
          </a:p>
          <a:p>
            <a:r>
              <a:rPr lang="ru-RU" dirty="0" smtClean="0"/>
              <a:t>Очевидно</a:t>
            </a:r>
            <a:r>
              <a:rPr lang="ru-RU" dirty="0"/>
              <a:t>, в присутствии катализатора энергия активации реакции снижается на величину ΔЕ</a:t>
            </a:r>
            <a:r>
              <a:rPr lang="en-US" baseline="-25000" dirty="0"/>
              <a:t>K</a:t>
            </a:r>
            <a:r>
              <a:rPr lang="ru-RU" baseline="-25000" dirty="0"/>
              <a:t>.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26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Различают два вида катализа – </a:t>
            </a:r>
            <a:r>
              <a:rPr lang="ru-RU" b="1" dirty="0"/>
              <a:t>гомогенный</a:t>
            </a:r>
            <a:r>
              <a:rPr lang="ru-RU" dirty="0"/>
              <a:t> (однородный) и </a:t>
            </a:r>
            <a:r>
              <a:rPr lang="ru-RU" b="1" dirty="0"/>
              <a:t>гетерогенный </a:t>
            </a:r>
            <a:r>
              <a:rPr lang="ru-RU" dirty="0"/>
              <a:t>(неоднородный). При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гомогенном</a:t>
            </a:r>
            <a:r>
              <a:rPr lang="ru-RU" dirty="0"/>
              <a:t> катализе реагенты и катализатор образуют однородную систему – газовую или жидкую и между реагентами и катализатором отсутствует поверхность раздела.</a:t>
            </a:r>
            <a:endParaRPr lang="en-US" dirty="0"/>
          </a:p>
          <a:p>
            <a:pPr marL="0" indent="0">
              <a:buNone/>
            </a:pPr>
            <a:r>
              <a:rPr lang="ru-RU" b="1" dirty="0" smtClean="0"/>
              <a:t>                                                   </a:t>
            </a:r>
            <a:r>
              <a:rPr lang="en-US" b="1" dirty="0" smtClean="0"/>
              <a:t>NO</a:t>
            </a:r>
            <a:r>
              <a:rPr lang="ru-RU" b="1" baseline="-25000" dirty="0"/>
              <a:t>(г)</a:t>
            </a:r>
            <a:endParaRPr lang="en-US" dirty="0"/>
          </a:p>
          <a:p>
            <a:pPr marL="0" indent="0">
              <a:buNone/>
            </a:pPr>
            <a:r>
              <a:rPr lang="ru-RU" b="1" dirty="0" smtClean="0"/>
              <a:t>                         </a:t>
            </a:r>
            <a:r>
              <a:rPr lang="en-US" b="1" dirty="0"/>
              <a:t>SO</a:t>
            </a:r>
            <a:r>
              <a:rPr lang="ru-RU" b="1" baseline="-25000" dirty="0"/>
              <a:t>2(г) </a:t>
            </a:r>
            <a:r>
              <a:rPr lang="ru-RU" b="1" dirty="0"/>
              <a:t>+  </a:t>
            </a:r>
            <a:r>
              <a:rPr lang="en-US" b="1" dirty="0"/>
              <a:t>O</a:t>
            </a:r>
            <a:r>
              <a:rPr lang="ru-RU" b="1" baseline="-25000" dirty="0"/>
              <a:t>2(г)</a:t>
            </a:r>
            <a:r>
              <a:rPr lang="ru-RU" b="1" dirty="0"/>
              <a:t>  </a:t>
            </a:r>
            <a:r>
              <a:rPr lang="ru-RU" b="1" dirty="0" smtClean="0"/>
              <a:t>   </a:t>
            </a:r>
            <a:r>
              <a:rPr lang="ru-RU" b="1" dirty="0"/>
              <a:t>→         </a:t>
            </a:r>
            <a:r>
              <a:rPr lang="en-US" b="1" dirty="0"/>
              <a:t>SO</a:t>
            </a:r>
            <a:r>
              <a:rPr lang="ru-RU" b="1" baseline="-25000" dirty="0" smtClean="0"/>
              <a:t>3</a:t>
            </a:r>
          </a:p>
          <a:p>
            <a:pPr marL="0" indent="0">
              <a:buNone/>
            </a:pPr>
            <a:r>
              <a:rPr lang="ru-RU" dirty="0"/>
              <a:t> Если катализатор и реагенты находятся в разных фазах и процесс протекает на поверхности их раздела, то это гетерогенный катализ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</a:t>
            </a:r>
            <a:r>
              <a:rPr lang="de-DE" b="1" dirty="0" smtClean="0"/>
              <a:t> </a:t>
            </a:r>
            <a:r>
              <a:rPr lang="de-DE" b="1" dirty="0"/>
              <a:t>V</a:t>
            </a:r>
            <a:r>
              <a:rPr lang="de-DE" b="1" baseline="-25000" dirty="0"/>
              <a:t>2</a:t>
            </a:r>
            <a:r>
              <a:rPr lang="de-DE" b="1" dirty="0"/>
              <a:t>O</a:t>
            </a:r>
            <a:r>
              <a:rPr lang="de-DE" b="1" baseline="-25000" dirty="0"/>
              <a:t>3(</a:t>
            </a:r>
            <a:r>
              <a:rPr lang="ru-RU" b="1" baseline="-25000" dirty="0"/>
              <a:t>Т</a:t>
            </a:r>
            <a:r>
              <a:rPr lang="de-DE" b="1" baseline="-25000" dirty="0" smtClean="0"/>
              <a:t>)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de-DE" b="1" dirty="0" smtClean="0"/>
              <a:t>                        </a:t>
            </a:r>
            <a:r>
              <a:rPr lang="ru-RU" b="1" dirty="0" smtClean="0"/>
              <a:t>             		       </a:t>
            </a:r>
            <a:r>
              <a:rPr lang="de-DE" b="1" dirty="0" smtClean="0"/>
              <a:t>SO</a:t>
            </a:r>
            <a:r>
              <a:rPr lang="de-DE" b="1" baseline="-25000" dirty="0" smtClean="0"/>
              <a:t>2(</a:t>
            </a:r>
            <a:r>
              <a:rPr lang="ru-RU" b="1" baseline="-25000" dirty="0"/>
              <a:t>г</a:t>
            </a:r>
            <a:r>
              <a:rPr lang="de-DE" b="1" baseline="-25000" dirty="0"/>
              <a:t>)</a:t>
            </a:r>
            <a:r>
              <a:rPr lang="de-DE" b="1" dirty="0"/>
              <a:t>  +  O</a:t>
            </a:r>
            <a:r>
              <a:rPr lang="de-DE" b="1" baseline="-25000" dirty="0"/>
              <a:t>2(</a:t>
            </a:r>
            <a:r>
              <a:rPr lang="ru-RU" b="1" baseline="-25000" dirty="0"/>
              <a:t>г</a:t>
            </a:r>
            <a:r>
              <a:rPr lang="de-DE" b="1" baseline="-25000" dirty="0"/>
              <a:t>)</a:t>
            </a:r>
            <a:r>
              <a:rPr lang="de-DE" b="1" dirty="0"/>
              <a:t>      →      SO</a:t>
            </a:r>
            <a:r>
              <a:rPr lang="de-DE" b="1" baseline="-25000" dirty="0"/>
              <a:t>3</a:t>
            </a:r>
            <a:r>
              <a:rPr lang="de-DE" b="1" dirty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389120"/>
          </a:xfrm>
        </p:spPr>
        <p:txBody>
          <a:bodyPr/>
          <a:lstStyle/>
          <a:p>
            <a:pPr algn="just"/>
            <a:r>
              <a:rPr lang="ru-RU" dirty="0"/>
              <a:t>Некоторые вещества снижают активность или полностью дезактивируют твердый катализатор. Такие вещества называются </a:t>
            </a:r>
            <a:r>
              <a:rPr lang="ru-RU" b="1" dirty="0"/>
              <a:t>каталитическими ядами.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smtClean="0"/>
              <a:t>Вещества</a:t>
            </a:r>
            <a:r>
              <a:rPr lang="ru-RU" dirty="0"/>
              <a:t>, которые усиливают действие катализаторов данной реакции, хотя сами катализаторами не являются, называются </a:t>
            </a:r>
            <a:r>
              <a:rPr lang="ru-RU" b="1" dirty="0"/>
              <a:t>промоторами.</a:t>
            </a:r>
            <a:r>
              <a:rPr lang="ru-RU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77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8028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+mn-lt"/>
              </a:rPr>
              <a:t>Сложные реакции</a:t>
            </a:r>
            <a:endParaRPr lang="en-US" sz="4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К</a:t>
            </a:r>
            <a:r>
              <a:rPr lang="ru-RU" dirty="0" smtClean="0"/>
              <a:t>ак </a:t>
            </a:r>
            <a:r>
              <a:rPr lang="ru-RU" dirty="0"/>
              <a:t>правило</a:t>
            </a:r>
            <a:r>
              <a:rPr lang="ru-RU" dirty="0" smtClean="0"/>
              <a:t>, химические реакции </a:t>
            </a:r>
            <a:r>
              <a:rPr lang="ru-RU" dirty="0"/>
              <a:t>представляют собой</a:t>
            </a:r>
            <a:r>
              <a:rPr lang="ru-RU" b="1" dirty="0"/>
              <a:t> сложные</a:t>
            </a:r>
            <a:r>
              <a:rPr lang="ru-RU" dirty="0"/>
              <a:t> </a:t>
            </a:r>
            <a:r>
              <a:rPr lang="ru-RU" b="1" dirty="0"/>
              <a:t>реакции</a:t>
            </a:r>
            <a:r>
              <a:rPr lang="ru-RU" dirty="0"/>
              <a:t>, в которых помимо молекул, могут участвовать и такие неустойчивые промежуточные образования как ионы, свободные радикалы, активные </a:t>
            </a:r>
            <a:r>
              <a:rPr lang="ru-RU" dirty="0" smtClean="0"/>
              <a:t>комплексы. </a:t>
            </a:r>
          </a:p>
          <a:p>
            <a:pPr marL="0" indent="0">
              <a:buNone/>
            </a:pPr>
            <a:r>
              <a:rPr lang="ru-RU" dirty="0" smtClean="0"/>
              <a:t>Сложные реакции:</a:t>
            </a:r>
          </a:p>
          <a:p>
            <a:r>
              <a:rPr lang="ru-RU" b="1" dirty="0"/>
              <a:t>П</a:t>
            </a:r>
            <a:r>
              <a:rPr lang="ru-RU" b="1" dirty="0" smtClean="0"/>
              <a:t>араллельные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smtClean="0"/>
              <a:t>Последовательные,</a:t>
            </a:r>
          </a:p>
          <a:p>
            <a:r>
              <a:rPr lang="ru-RU" b="1" dirty="0"/>
              <a:t>С</a:t>
            </a:r>
            <a:r>
              <a:rPr lang="ru-RU" b="1" dirty="0" smtClean="0"/>
              <a:t>опряженные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Особо выделяются </a:t>
            </a:r>
            <a:r>
              <a:rPr lang="ru-RU" b="1" dirty="0" smtClean="0"/>
              <a:t>цепные</a:t>
            </a:r>
            <a:r>
              <a:rPr lang="ru-RU" dirty="0" smtClean="0"/>
              <a:t> реакции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783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6019800"/>
          </a:xfrm>
        </p:spPr>
        <p:txBody>
          <a:bodyPr>
            <a:normAutofit/>
          </a:bodyPr>
          <a:lstStyle/>
          <a:p>
            <a:r>
              <a:rPr lang="ru-RU" b="1" dirty="0" smtClean="0"/>
              <a:t>Параллельными </a:t>
            </a:r>
            <a:r>
              <a:rPr lang="ru-RU" b="1" dirty="0"/>
              <a:t>реакциями </a:t>
            </a:r>
            <a:r>
              <a:rPr lang="ru-RU" dirty="0"/>
              <a:t>называется связанная система реакций, имеющих одни и те же исходные реагенты, но различные продукты реакции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4 KClO</a:t>
            </a:r>
            <a:r>
              <a:rPr lang="en-US" b="1" baseline="-25000" dirty="0"/>
              <a:t>3</a:t>
            </a:r>
            <a:r>
              <a:rPr lang="en-US" b="1" dirty="0"/>
              <a:t>   </a:t>
            </a:r>
            <a:r>
              <a:rPr lang="ru-RU" b="1" dirty="0">
                <a:sym typeface="Wingdings"/>
              </a:rPr>
              <a:t></a:t>
            </a:r>
            <a:r>
              <a:rPr lang="en-US" b="1" dirty="0"/>
              <a:t>    4 </a:t>
            </a:r>
            <a:r>
              <a:rPr lang="en-US" b="1" dirty="0" err="1"/>
              <a:t>KCl</a:t>
            </a:r>
            <a:r>
              <a:rPr lang="en-US" b="1" dirty="0"/>
              <a:t>  + 6 O</a:t>
            </a:r>
            <a:r>
              <a:rPr lang="en-US" b="1" baseline="-25000" dirty="0"/>
              <a:t>2</a:t>
            </a:r>
            <a:endParaRPr lang="en-US" dirty="0"/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en-US" b="1" dirty="0"/>
              <a:t>4 KClO</a:t>
            </a:r>
            <a:r>
              <a:rPr lang="en-US" b="1" baseline="-25000" dirty="0"/>
              <a:t>3</a:t>
            </a:r>
            <a:r>
              <a:rPr lang="ru-RU" b="1" dirty="0"/>
              <a:t>  </a:t>
            </a:r>
            <a:r>
              <a:rPr lang="en-US" b="1" baseline="-25000" dirty="0"/>
              <a:t>  </a:t>
            </a:r>
            <a:r>
              <a:rPr lang="ru-RU" b="1" dirty="0">
                <a:sym typeface="Wingdings"/>
              </a:rPr>
              <a:t></a:t>
            </a:r>
            <a:r>
              <a:rPr lang="en-US" b="1" dirty="0"/>
              <a:t>  3 KClO</a:t>
            </a:r>
            <a:r>
              <a:rPr lang="en-US" b="1" baseline="-25000" dirty="0"/>
              <a:t>4</a:t>
            </a:r>
            <a:r>
              <a:rPr lang="en-US" b="1" dirty="0"/>
              <a:t> + </a:t>
            </a:r>
            <a:r>
              <a:rPr lang="en-US" b="1" dirty="0" err="1"/>
              <a:t>KCl</a:t>
            </a:r>
            <a:endParaRPr lang="en-US" dirty="0"/>
          </a:p>
          <a:p>
            <a:r>
              <a:rPr lang="ru-RU" b="1" dirty="0"/>
              <a:t>Последовательными реакциями </a:t>
            </a:r>
            <a:r>
              <a:rPr lang="ru-RU" dirty="0"/>
              <a:t>называется связанная система реакций, в которых продукты предыдущих стадий расходуются в последующих.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           </a:t>
            </a:r>
            <a:r>
              <a:rPr lang="el-GR" b="1" dirty="0" smtClean="0"/>
              <a:t>υ</a:t>
            </a:r>
            <a:r>
              <a:rPr lang="ru-RU" b="1" baseline="-25000" dirty="0" smtClean="0"/>
              <a:t>1                                               </a:t>
            </a:r>
            <a:r>
              <a:rPr lang="el-GR" b="1" dirty="0" smtClean="0"/>
              <a:t>υ </a:t>
            </a:r>
            <a:r>
              <a:rPr lang="ru-RU" b="1" baseline="-25000" dirty="0" smtClean="0"/>
              <a:t>2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en-US" b="1" dirty="0"/>
              <a:t>A </a:t>
            </a:r>
            <a:r>
              <a:rPr lang="ru-RU" b="1" dirty="0"/>
              <a:t>    →   </a:t>
            </a:r>
            <a:r>
              <a:rPr lang="en-US" b="1" dirty="0"/>
              <a:t>B</a:t>
            </a:r>
            <a:r>
              <a:rPr lang="ru-RU" b="1" dirty="0"/>
              <a:t> (</a:t>
            </a:r>
            <a:r>
              <a:rPr lang="en-US" b="1" dirty="0"/>
              <a:t>I</a:t>
            </a:r>
            <a:r>
              <a:rPr lang="ru-RU" b="1" dirty="0"/>
              <a:t>)              </a:t>
            </a:r>
            <a:r>
              <a:rPr lang="en-US" b="1" dirty="0"/>
              <a:t>B </a:t>
            </a:r>
            <a:r>
              <a:rPr lang="ru-RU" b="1" dirty="0"/>
              <a:t>   →   </a:t>
            </a:r>
            <a:r>
              <a:rPr lang="en-US" b="1" dirty="0"/>
              <a:t>C</a:t>
            </a:r>
            <a:r>
              <a:rPr lang="ru-RU" b="1" dirty="0"/>
              <a:t> (</a:t>
            </a:r>
            <a:r>
              <a:rPr lang="en-US" b="1" dirty="0"/>
              <a:t>II</a:t>
            </a:r>
            <a:r>
              <a:rPr lang="ru-RU" b="1" dirty="0" smtClean="0"/>
              <a:t>)</a:t>
            </a:r>
          </a:p>
          <a:p>
            <a:pPr marL="0" indent="0">
              <a:buNone/>
            </a:pPr>
            <a:r>
              <a:rPr lang="ru-RU" b="1" dirty="0" smtClean="0"/>
              <a:t>Скорость всей реакции определяется скоростью самой медленной реакции (лимитирующей).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r>
              <a:rPr lang="ru-RU" b="1" dirty="0"/>
              <a:t>Сопряженными реакциями </a:t>
            </a:r>
            <a:r>
              <a:rPr lang="ru-RU" dirty="0"/>
              <a:t>называют реакции, которые происходят только при условии одновременного протекания некоторой другой реакции, т.е. когда протекание одной реакции вызывает протекание другой реакции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         </a:t>
            </a:r>
            <a:r>
              <a:rPr lang="en-US" b="1" dirty="0" smtClean="0"/>
              <a:t>H</a:t>
            </a:r>
            <a:r>
              <a:rPr lang="ru-RU" b="1" baseline="-25000" dirty="0"/>
              <a:t>2</a:t>
            </a:r>
            <a:r>
              <a:rPr lang="en-US" b="1" dirty="0"/>
              <a:t>O</a:t>
            </a:r>
            <a:r>
              <a:rPr lang="ru-RU" b="1" baseline="-25000" dirty="0"/>
              <a:t>2</a:t>
            </a:r>
            <a:r>
              <a:rPr lang="ru-RU" b="1" dirty="0"/>
              <a:t> + 2</a:t>
            </a:r>
            <a:r>
              <a:rPr lang="en-US" b="1" dirty="0"/>
              <a:t>HJ  </a:t>
            </a:r>
            <a:r>
              <a:rPr lang="ru-RU" b="1" dirty="0"/>
              <a:t>=  </a:t>
            </a:r>
            <a:r>
              <a:rPr lang="en-US" b="1" dirty="0"/>
              <a:t>J</a:t>
            </a:r>
            <a:r>
              <a:rPr lang="ru-RU" b="1" baseline="-25000" dirty="0"/>
              <a:t>2 </a:t>
            </a:r>
            <a:r>
              <a:rPr lang="ru-RU" b="1" dirty="0"/>
              <a:t>+ 2</a:t>
            </a:r>
            <a:r>
              <a:rPr lang="en-US" b="1" dirty="0"/>
              <a:t>H</a:t>
            </a:r>
            <a:r>
              <a:rPr lang="ru-RU" b="1" baseline="-25000" dirty="0"/>
              <a:t>2</a:t>
            </a:r>
            <a:r>
              <a:rPr lang="en-US" b="1" dirty="0" smtClean="0"/>
              <a:t>O</a:t>
            </a:r>
            <a:r>
              <a:rPr lang="ru-RU" b="1" dirty="0" smtClean="0"/>
              <a:t>, ∆</a:t>
            </a:r>
            <a:r>
              <a:rPr lang="en-US" b="1" dirty="0" smtClean="0"/>
              <a:t>G</a:t>
            </a:r>
            <a:r>
              <a:rPr lang="en-US" b="1" dirty="0" smtClean="0">
                <a:latin typeface="Times New Roman"/>
                <a:cs typeface="Times New Roman"/>
              </a:rPr>
              <a:t>˃0</a:t>
            </a:r>
            <a:endParaRPr lang="ru-RU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dirty="0" smtClean="0">
                <a:latin typeface="Times New Roman"/>
                <a:cs typeface="Times New Roman"/>
              </a:rPr>
              <a:t>При введение </a:t>
            </a:r>
            <a:r>
              <a:rPr lang="pt-BR" dirty="0"/>
              <a:t>FeSO</a:t>
            </a:r>
            <a:r>
              <a:rPr lang="pt-BR" baseline="-25000" dirty="0"/>
              <a:t>4 </a:t>
            </a:r>
            <a:r>
              <a:rPr lang="ru-RU" baseline="-25000" dirty="0" smtClean="0"/>
              <a:t> </a:t>
            </a:r>
            <a:r>
              <a:rPr lang="ru-RU" dirty="0" smtClean="0"/>
              <a:t>протекание реакции становится возможно</a:t>
            </a:r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pt-BR" b="1" dirty="0"/>
              <a:t>6FeSO</a:t>
            </a:r>
            <a:r>
              <a:rPr lang="pt-BR" b="1" baseline="-25000" dirty="0"/>
              <a:t>4  </a:t>
            </a:r>
            <a:r>
              <a:rPr lang="pt-BR" b="1" dirty="0"/>
              <a:t>+  3H</a:t>
            </a:r>
            <a:r>
              <a:rPr lang="pt-BR" b="1" baseline="-25000" dirty="0"/>
              <a:t>2</a:t>
            </a:r>
            <a:r>
              <a:rPr lang="pt-BR" b="1" dirty="0"/>
              <a:t>O</a:t>
            </a:r>
            <a:r>
              <a:rPr lang="pt-BR" b="1" baseline="-25000" dirty="0"/>
              <a:t>2  </a:t>
            </a:r>
            <a:r>
              <a:rPr lang="pt-BR" b="1" dirty="0"/>
              <a:t>+  6HJ  =  2Fe</a:t>
            </a:r>
            <a:r>
              <a:rPr lang="pt-BR" b="1" baseline="-25000" dirty="0"/>
              <a:t>2</a:t>
            </a:r>
            <a:r>
              <a:rPr lang="pt-BR" b="1" dirty="0"/>
              <a:t>(SO</a:t>
            </a:r>
            <a:r>
              <a:rPr lang="pt-BR" b="1" baseline="-25000" dirty="0"/>
              <a:t>4</a:t>
            </a:r>
            <a:r>
              <a:rPr lang="pt-BR" b="1" dirty="0"/>
              <a:t>)</a:t>
            </a:r>
            <a:r>
              <a:rPr lang="pt-BR" b="1" baseline="-25000" dirty="0"/>
              <a:t>3</a:t>
            </a:r>
            <a:r>
              <a:rPr lang="pt-BR" b="1" dirty="0"/>
              <a:t>  +  2FeJ</a:t>
            </a:r>
            <a:r>
              <a:rPr lang="pt-BR" b="1" baseline="-25000" dirty="0"/>
              <a:t>3 </a:t>
            </a:r>
            <a:r>
              <a:rPr lang="pt-BR" b="1" dirty="0"/>
              <a:t> +  6H</a:t>
            </a:r>
            <a:r>
              <a:rPr lang="pt-BR" b="1" baseline="-25000" dirty="0"/>
              <a:t>2</a:t>
            </a:r>
            <a:r>
              <a:rPr lang="pt-BR" b="1" dirty="0"/>
              <a:t>O </a:t>
            </a:r>
            <a:endParaRPr lang="en-US" dirty="0"/>
          </a:p>
          <a:p>
            <a:pPr marL="0" indent="0">
              <a:buNone/>
            </a:pPr>
            <a:endParaRPr lang="en-US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3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ru-RU" dirty="0"/>
              <a:t>Особенность </a:t>
            </a:r>
            <a:r>
              <a:rPr lang="ru-RU" b="1" dirty="0"/>
              <a:t>цепных реакций </a:t>
            </a:r>
            <a:r>
              <a:rPr lang="ru-RU" dirty="0"/>
              <a:t>заключается в образовании на промежуточных этапах свободных радикалов. </a:t>
            </a:r>
            <a:endParaRPr lang="ru-RU" dirty="0" smtClean="0"/>
          </a:p>
          <a:p>
            <a:r>
              <a:rPr lang="ru-RU" b="1" dirty="0" smtClean="0"/>
              <a:t>Свободными </a:t>
            </a:r>
            <a:r>
              <a:rPr lang="ru-RU" b="1" dirty="0"/>
              <a:t>радикалами </a:t>
            </a:r>
            <a:r>
              <a:rPr lang="ru-RU" dirty="0"/>
              <a:t>называются </a:t>
            </a:r>
            <a:r>
              <a:rPr lang="ru-RU" dirty="0" err="1"/>
              <a:t>электронейтральные</a:t>
            </a:r>
            <a:r>
              <a:rPr lang="ru-RU" dirty="0"/>
              <a:t> частицы, содержащие неспаренные электроны, которые и обусловливают их высокую реакционную способность</a:t>
            </a:r>
            <a:r>
              <a:rPr lang="ru-RU" dirty="0" smtClean="0"/>
              <a:t>.</a:t>
            </a:r>
          </a:p>
          <a:p>
            <a:r>
              <a:rPr lang="ru-RU" dirty="0"/>
              <a:t>Связанная система сложных реакций, протекающих последовательно, параллельно и сопряженно с участием свободных радикалов, называется </a:t>
            </a:r>
            <a:r>
              <a:rPr lang="ru-RU" b="1" dirty="0"/>
              <a:t>цепной</a:t>
            </a:r>
            <a:r>
              <a:rPr lang="ru-RU" dirty="0"/>
              <a:t> </a:t>
            </a:r>
            <a:r>
              <a:rPr lang="ru-RU" b="1" dirty="0"/>
              <a:t>реакцией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87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389120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dirty="0" smtClean="0"/>
              <a:t>Порядок и </a:t>
            </a:r>
            <a:r>
              <a:rPr lang="ru-RU" sz="2400" dirty="0" err="1" smtClean="0"/>
              <a:t>молекулярность</a:t>
            </a:r>
            <a:r>
              <a:rPr lang="ru-RU" sz="2400" dirty="0" smtClean="0"/>
              <a:t> реакций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dirty="0" smtClean="0"/>
              <a:t>Зависимость </a:t>
            </a:r>
            <a:r>
              <a:rPr lang="ru-RU" sz="2400" dirty="0"/>
              <a:t>скорости реакции от температуры. Правило </a:t>
            </a:r>
            <a:r>
              <a:rPr lang="ru-RU" sz="2400" dirty="0" smtClean="0"/>
              <a:t>Вант-Гоффа.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dirty="0" smtClean="0"/>
              <a:t>Энергия активации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dirty="0" smtClean="0"/>
              <a:t>Константа </a:t>
            </a:r>
            <a:r>
              <a:rPr lang="ru-RU" sz="2400" dirty="0"/>
              <a:t>скорости реакции и её зависимость от температуры, энергии активации. Уравнение </a:t>
            </a:r>
            <a:r>
              <a:rPr lang="ru-RU" sz="2400" dirty="0" err="1" smtClean="0"/>
              <a:t>Арениуса</a:t>
            </a:r>
            <a:r>
              <a:rPr lang="ru-RU" sz="2400" dirty="0" smtClean="0"/>
              <a:t>.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dirty="0" smtClean="0"/>
              <a:t>Химический катализ</a:t>
            </a:r>
            <a:endParaRPr lang="en-US" sz="2400" dirty="0" smtClean="0"/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dirty="0" smtClean="0"/>
              <a:t>Сложные реакции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dirty="0" smtClean="0"/>
              <a:t>Химическое равновесие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dirty="0" smtClean="0"/>
              <a:t>Константа </a:t>
            </a:r>
            <a:r>
              <a:rPr lang="ru-RU" sz="2400" dirty="0"/>
              <a:t>химического </a:t>
            </a:r>
            <a:r>
              <a:rPr lang="ru-RU" sz="2400" dirty="0" smtClean="0"/>
              <a:t>равновесия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dirty="0" smtClean="0"/>
              <a:t>Условия </a:t>
            </a:r>
            <a:r>
              <a:rPr lang="ru-RU" sz="2400" dirty="0"/>
              <a:t>смещения равновесия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3754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Примером реакции с </a:t>
            </a:r>
            <a:r>
              <a:rPr lang="ru-RU" b="1" dirty="0"/>
              <a:t>неразветвленными цепями</a:t>
            </a:r>
            <a:r>
              <a:rPr lang="ru-RU" dirty="0"/>
              <a:t> служит фотохимический синтез хлористого водорода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en-US" b="1" dirty="0" err="1"/>
              <a:t>Cl</a:t>
            </a:r>
            <a:r>
              <a:rPr lang="ru-RU" b="1" baseline="-25000" dirty="0"/>
              <a:t>2        </a:t>
            </a:r>
            <a:r>
              <a:rPr lang="ru-RU" b="1" dirty="0"/>
              <a:t>+   </a:t>
            </a:r>
            <a:r>
              <a:rPr lang="en-US" b="1" dirty="0" err="1"/>
              <a:t>hv</a:t>
            </a:r>
            <a:r>
              <a:rPr lang="en-US" b="1" dirty="0"/>
              <a:t> </a:t>
            </a:r>
            <a:r>
              <a:rPr lang="ru-RU" b="1" dirty="0"/>
              <a:t>    </a:t>
            </a:r>
            <a:r>
              <a:rPr lang="ru-RU" b="1" dirty="0">
                <a:sym typeface="Symbol"/>
              </a:rPr>
              <a:t></a:t>
            </a:r>
            <a:r>
              <a:rPr lang="ru-RU" b="1" dirty="0"/>
              <a:t>     </a:t>
            </a:r>
            <a:r>
              <a:rPr lang="en-US" b="1" dirty="0" err="1"/>
              <a:t>Cl</a:t>
            </a:r>
            <a:r>
              <a:rPr lang="en-US" b="1" dirty="0"/>
              <a:t> </a:t>
            </a:r>
            <a:r>
              <a:rPr lang="ru-RU" b="1" dirty="0"/>
              <a:t>·   +  </a:t>
            </a:r>
            <a:r>
              <a:rPr lang="en-US" b="1" dirty="0" err="1"/>
              <a:t>Cl</a:t>
            </a:r>
            <a:r>
              <a:rPr lang="en-US" b="1" dirty="0"/>
              <a:t> </a:t>
            </a:r>
            <a:r>
              <a:rPr lang="ru-RU" b="1" dirty="0"/>
              <a:t>∙</a:t>
            </a:r>
            <a:r>
              <a:rPr lang="ru-RU" dirty="0"/>
              <a:t>           начало </a:t>
            </a:r>
            <a:r>
              <a:rPr lang="ru-RU" dirty="0" smtClean="0"/>
              <a:t>реакции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en-US" b="1" dirty="0" err="1"/>
              <a:t>Cl</a:t>
            </a:r>
            <a:r>
              <a:rPr lang="en-US" b="1" dirty="0"/>
              <a:t> </a:t>
            </a:r>
            <a:r>
              <a:rPr lang="ru-RU" b="1" dirty="0"/>
              <a:t>·    +   </a:t>
            </a:r>
            <a:r>
              <a:rPr lang="en-US" b="1" dirty="0"/>
              <a:t>H</a:t>
            </a:r>
            <a:r>
              <a:rPr lang="ru-RU" b="1" baseline="-25000" dirty="0"/>
              <a:t>2</a:t>
            </a:r>
            <a:r>
              <a:rPr lang="ru-RU" b="1" dirty="0"/>
              <a:t>      </a:t>
            </a:r>
            <a:r>
              <a:rPr lang="ru-RU" b="1" dirty="0">
                <a:sym typeface="Symbol"/>
              </a:rPr>
              <a:t></a:t>
            </a:r>
            <a:r>
              <a:rPr lang="ru-RU" b="1" dirty="0"/>
              <a:t>   </a:t>
            </a:r>
            <a:r>
              <a:rPr lang="en-US" b="1" dirty="0" err="1"/>
              <a:t>HCl</a:t>
            </a:r>
            <a:r>
              <a:rPr lang="ru-RU" b="1" dirty="0"/>
              <a:t>   +  </a:t>
            </a:r>
            <a:r>
              <a:rPr lang="en-US" b="1" dirty="0"/>
              <a:t>H </a:t>
            </a:r>
            <a:r>
              <a:rPr lang="ru-RU" b="1" dirty="0"/>
              <a:t>·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en-US" b="1" dirty="0"/>
              <a:t>H</a:t>
            </a:r>
            <a:r>
              <a:rPr lang="ru-RU" b="1" dirty="0"/>
              <a:t> ·     +   </a:t>
            </a:r>
            <a:r>
              <a:rPr lang="en-US" b="1" dirty="0" err="1"/>
              <a:t>Cl</a:t>
            </a:r>
            <a:r>
              <a:rPr lang="ru-RU" b="1" baseline="-25000" dirty="0"/>
              <a:t>2</a:t>
            </a:r>
            <a:r>
              <a:rPr lang="ru-RU" b="1" dirty="0"/>
              <a:t>     </a:t>
            </a:r>
            <a:r>
              <a:rPr lang="ru-RU" b="1" dirty="0">
                <a:sym typeface="Symbol"/>
              </a:rPr>
              <a:t></a:t>
            </a:r>
            <a:r>
              <a:rPr lang="ru-RU" b="1" dirty="0"/>
              <a:t>   </a:t>
            </a:r>
            <a:r>
              <a:rPr lang="en-US" b="1" dirty="0" err="1"/>
              <a:t>HCl</a:t>
            </a:r>
            <a:r>
              <a:rPr lang="ru-RU" b="1" dirty="0"/>
              <a:t>   + </a:t>
            </a:r>
            <a:r>
              <a:rPr lang="en-US" b="1" dirty="0" err="1"/>
              <a:t>Cl</a:t>
            </a:r>
            <a:r>
              <a:rPr lang="en-US" b="1" dirty="0"/>
              <a:t> </a:t>
            </a:r>
            <a:r>
              <a:rPr lang="ru-RU" b="1" dirty="0"/>
              <a:t>·</a:t>
            </a:r>
            <a:r>
              <a:rPr lang="ru-RU" dirty="0"/>
              <a:t>            продолжение цепи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pt-BR" b="1" dirty="0" smtClean="0"/>
              <a:t>C</a:t>
            </a:r>
            <a:r>
              <a:rPr lang="en-US" b="1" dirty="0"/>
              <a:t>l</a:t>
            </a:r>
            <a:r>
              <a:rPr lang="pt-BR" b="1" dirty="0" smtClean="0"/>
              <a:t> </a:t>
            </a:r>
            <a:r>
              <a:rPr lang="pt-BR" b="1" dirty="0"/>
              <a:t>·     +    H</a:t>
            </a:r>
            <a:r>
              <a:rPr lang="pt-BR" b="1" baseline="-25000" dirty="0"/>
              <a:t>2</a:t>
            </a:r>
            <a:r>
              <a:rPr lang="pt-BR" b="1" dirty="0"/>
              <a:t>     </a:t>
            </a:r>
            <a:r>
              <a:rPr lang="ru-RU" b="1" dirty="0">
                <a:sym typeface="Symbol"/>
              </a:rPr>
              <a:t></a:t>
            </a:r>
            <a:r>
              <a:rPr lang="pt-BR" b="1" dirty="0"/>
              <a:t>   HCl   +  H ·</a:t>
            </a:r>
            <a:endParaRPr lang="en-US" dirty="0"/>
          </a:p>
          <a:p>
            <a:pPr marL="0" indent="0">
              <a:buNone/>
            </a:pPr>
            <a:r>
              <a:rPr lang="pt-BR" dirty="0" smtClean="0"/>
              <a:t>  </a:t>
            </a:r>
            <a:r>
              <a:rPr lang="pt-BR" b="1" dirty="0"/>
              <a:t>Cl ·    +    Cl ·   </a:t>
            </a:r>
            <a:r>
              <a:rPr lang="ru-RU" b="1" dirty="0">
                <a:sym typeface="Symbol"/>
              </a:rPr>
              <a:t></a:t>
            </a:r>
            <a:r>
              <a:rPr lang="pt-BR" b="1" dirty="0"/>
              <a:t>    Cl</a:t>
            </a:r>
            <a:r>
              <a:rPr lang="pt-BR" b="1" baseline="-25000" dirty="0"/>
              <a:t>2</a:t>
            </a:r>
            <a:r>
              <a:rPr lang="pt-BR" dirty="0"/>
              <a:t>                        </a:t>
            </a:r>
            <a:r>
              <a:rPr lang="ru-RU" dirty="0"/>
              <a:t>обрыв цепи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8107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Цепные реакции </a:t>
            </a:r>
            <a:r>
              <a:rPr lang="ru-RU" b="1" dirty="0"/>
              <a:t>с разветвленными цепями</a:t>
            </a:r>
            <a:r>
              <a:rPr lang="ru-RU" dirty="0"/>
              <a:t> отличаются от выше рассмотренных тем, что их единичная реакция одного свободного радикала  приводит к образованию более чем одного нового свободного </a:t>
            </a:r>
            <a:r>
              <a:rPr lang="ru-RU" dirty="0" smtClean="0"/>
              <a:t>радикала.</a:t>
            </a:r>
          </a:p>
          <a:p>
            <a:pPr marL="0" indent="0">
              <a:buNone/>
            </a:pPr>
            <a:r>
              <a:rPr lang="ru-RU" dirty="0"/>
              <a:t> Пример (окисление водорода), образование воды из простых веществ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H</a:t>
            </a:r>
            <a:r>
              <a:rPr lang="ru-RU" b="1" baseline="-25000" dirty="0"/>
              <a:t>2</a:t>
            </a:r>
            <a:r>
              <a:rPr lang="ru-RU" b="1" dirty="0"/>
              <a:t> + </a:t>
            </a:r>
            <a:r>
              <a:rPr lang="en-US" b="1" dirty="0"/>
              <a:t>O</a:t>
            </a:r>
            <a:r>
              <a:rPr lang="ru-RU" b="1" baseline="-25000" dirty="0"/>
              <a:t>2 </a:t>
            </a:r>
            <a:r>
              <a:rPr lang="ru-RU" b="1" dirty="0"/>
              <a:t>+  </a:t>
            </a:r>
            <a:r>
              <a:rPr lang="en-US" b="1" dirty="0" err="1"/>
              <a:t>hv</a:t>
            </a:r>
            <a:r>
              <a:rPr lang="en-US" b="1" dirty="0"/>
              <a:t>  </a:t>
            </a:r>
            <a:r>
              <a:rPr lang="ru-RU" b="1" dirty="0"/>
              <a:t>=  </a:t>
            </a:r>
            <a:r>
              <a:rPr lang="en-US" b="1" dirty="0"/>
              <a:t>OH</a:t>
            </a:r>
            <a:r>
              <a:rPr lang="ru-RU" b="1" dirty="0"/>
              <a:t>∙  +  </a:t>
            </a:r>
            <a:r>
              <a:rPr lang="en-US" b="1" dirty="0"/>
              <a:t>OH·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Далее цепь разветвляется</a:t>
            </a:r>
            <a:r>
              <a:rPr lang="ru-RU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pt-BR" dirty="0" smtClean="0"/>
              <a:t>    </a:t>
            </a:r>
            <a:r>
              <a:rPr lang="pt-BR" b="1" dirty="0"/>
              <a:t>OH∙  +  H</a:t>
            </a:r>
            <a:r>
              <a:rPr lang="pt-BR" b="1" baseline="-25000" dirty="0"/>
              <a:t>2</a:t>
            </a:r>
            <a:r>
              <a:rPr lang="pt-BR" b="1" dirty="0"/>
              <a:t>  =   H</a:t>
            </a:r>
            <a:r>
              <a:rPr lang="pt-BR" b="1" baseline="-25000" dirty="0"/>
              <a:t>2</a:t>
            </a:r>
            <a:r>
              <a:rPr lang="pt-BR" b="1" dirty="0"/>
              <a:t> O  +  H∙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pt-BR" b="1" dirty="0" smtClean="0"/>
              <a:t>H</a:t>
            </a:r>
            <a:r>
              <a:rPr lang="ru-RU" b="1" dirty="0"/>
              <a:t>∙   + </a:t>
            </a:r>
            <a:r>
              <a:rPr lang="pt-BR" b="1" dirty="0"/>
              <a:t>O</a:t>
            </a:r>
            <a:r>
              <a:rPr lang="ru-RU" b="1" baseline="-25000" dirty="0"/>
              <a:t>2</a:t>
            </a:r>
            <a:r>
              <a:rPr lang="ru-RU" b="1" dirty="0"/>
              <a:t>  =  </a:t>
            </a:r>
            <a:r>
              <a:rPr lang="pt-BR" b="1" dirty="0"/>
              <a:t>OH</a:t>
            </a:r>
            <a:r>
              <a:rPr lang="ru-RU" b="1" dirty="0"/>
              <a:t>· +  </a:t>
            </a:r>
            <a:r>
              <a:rPr lang="pt-BR" b="1" dirty="0"/>
              <a:t>O</a:t>
            </a:r>
            <a:r>
              <a:rPr lang="pt-BR" dirty="0"/>
              <a:t> </a:t>
            </a:r>
            <a:r>
              <a:rPr lang="ru-RU" dirty="0"/>
              <a:t>∙         (два радикала)</a:t>
            </a:r>
            <a:endParaRPr lang="en-US" dirty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en-US" b="1" dirty="0" smtClean="0"/>
              <a:t>O</a:t>
            </a:r>
            <a:r>
              <a:rPr lang="ru-RU" b="1" dirty="0"/>
              <a:t>∙  +  </a:t>
            </a:r>
            <a:r>
              <a:rPr lang="en-US" b="1" dirty="0"/>
              <a:t>H</a:t>
            </a:r>
            <a:r>
              <a:rPr lang="ru-RU" b="1" baseline="-25000" dirty="0"/>
              <a:t>2</a:t>
            </a:r>
            <a:r>
              <a:rPr lang="ru-RU" b="1" dirty="0"/>
              <a:t>  =  </a:t>
            </a:r>
            <a:r>
              <a:rPr lang="en-US" b="1" dirty="0"/>
              <a:t>OH</a:t>
            </a:r>
            <a:r>
              <a:rPr lang="ru-RU" b="1" dirty="0"/>
              <a:t>∙  +  </a:t>
            </a:r>
            <a:r>
              <a:rPr lang="en-US" b="1" dirty="0"/>
              <a:t>H</a:t>
            </a:r>
            <a:r>
              <a:rPr lang="ru-RU" b="1" dirty="0"/>
              <a:t>∙</a:t>
            </a:r>
            <a:r>
              <a:rPr lang="ru-RU" dirty="0"/>
              <a:t>           (два радикала)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2078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+mn-lt"/>
              </a:rPr>
              <a:t>Химическое равновесие</a:t>
            </a:r>
            <a:endParaRPr lang="en-US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828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ru-RU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Необратимые реакции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реакции, которые протекают только в одном направлении до полного израсходования одного из реагирующих веществ.</a:t>
            </a:r>
          </a:p>
          <a:p>
            <a:pPr marL="0" indent="0"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2Са +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→ 2СаО</a:t>
            </a:r>
          </a:p>
          <a:p>
            <a:pPr marL="0" indent="0">
              <a:buNone/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+ Н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 + 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baseline="-25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09800" y="2133599"/>
            <a:ext cx="41681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/>
              <a:t>Химические реакции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057400" y="2718374"/>
            <a:ext cx="990600" cy="786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105400" y="2718374"/>
            <a:ext cx="1143000" cy="786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1042988" y="3527425"/>
            <a:ext cx="2305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необратимые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5225404" y="3537585"/>
            <a:ext cx="2305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обратимые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8177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38912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sz="2400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Обратимые реакции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процессы, в которых одновременно протекают две взаимно противоположные реакции – прямая и обратная.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+ I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⇆ HI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COOH + C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OH ⇆ CH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COOC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Одновременно протекают прямая и обратная реакция. 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599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+mn-lt"/>
              </a:rPr>
              <a:t>Химическое равновесие</a:t>
            </a:r>
            <a:endParaRPr lang="en-US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Химическое равновесие – это такое состояние обратимого процесса, при котором скорости прямой и обратной реакции равны. </a:t>
            </a:r>
          </a:p>
        </p:txBody>
      </p:sp>
      <p:pic>
        <p:nvPicPr>
          <p:cNvPr id="4" name="Рисунок 3" descr="8c305b5f07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5200"/>
            <a:ext cx="4537075" cy="32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943600" y="4114800"/>
            <a:ext cx="2514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/>
              <a:t>Изменение скорости прямой и обратной реакций в процессе установления химического равновесия</a:t>
            </a:r>
          </a:p>
        </p:txBody>
      </p:sp>
    </p:spTree>
    <p:extLst>
      <p:ext uri="{BB962C8B-B14F-4D97-AF65-F5344CB8AC3E}">
        <p14:creationId xmlns:p14="http://schemas.microsoft.com/office/powerpoint/2010/main" val="6961951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389120"/>
          </a:xfrm>
        </p:spPr>
        <p:txBody>
          <a:bodyPr/>
          <a:lstStyle/>
          <a:p>
            <a:pPr>
              <a:defRPr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Равновесными концентрации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 это концентрации всех веществ системы, которые устанавливаются в ней при наступлении состояния химического равновесия.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+ I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⇆ HI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Исходные концентрации с(Н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), с(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), c(HI)</a:t>
            </a:r>
          </a:p>
          <a:p>
            <a:pPr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Равновесные концентрации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], [I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], [HI]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8769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Константа химического равновесия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Константа химического равновесия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количественная характеристика состояния равновесия (безразмерная величина)</a:t>
            </a: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реакции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⇆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состоянии равновесия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обр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[A]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[B]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= k  [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D]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[F]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endParaRPr lang="ru-RU" sz="4400" dirty="0">
              <a:latin typeface="Monotype Corsiva" pitchFamily="66" charset="0"/>
            </a:endParaRPr>
          </a:p>
          <a:p>
            <a:pPr marL="0" indent="0"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19800" y="3577143"/>
            <a:ext cx="15860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/>
              <a:t>K</a:t>
            </a:r>
            <a:r>
              <a:rPr lang="ru-RU" sz="3600" baseline="-25000" dirty="0" err="1"/>
              <a:t>равн</a:t>
            </a:r>
            <a:r>
              <a:rPr lang="ru-RU" sz="3600" baseline="-25000" dirty="0"/>
              <a:t> </a:t>
            </a:r>
            <a:r>
              <a:rPr lang="ru-RU" sz="3600" dirty="0"/>
              <a:t>= </a:t>
            </a:r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7605812" y="2792312"/>
            <a:ext cx="48974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6600" dirty="0">
                <a:latin typeface="Monotype Corsiva" pitchFamily="66" charset="0"/>
              </a:rPr>
              <a:t>k</a:t>
            </a:r>
            <a:endParaRPr lang="ru-RU" sz="6600" dirty="0">
              <a:latin typeface="Monotype Corsiva" pitchFamily="66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622084" y="3900308"/>
            <a:ext cx="60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7698284" y="4038808"/>
            <a:ext cx="5313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latin typeface="Monotype Corsiva" pitchFamily="66" charset="0"/>
              </a:rPr>
              <a:t>k</a:t>
            </a:r>
            <a:endParaRPr lang="ru-RU" sz="6000" dirty="0">
              <a:latin typeface="Monotype Corsiva" pitchFamily="66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7774484" y="2971800"/>
            <a:ext cx="6075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7622084" y="4114800"/>
            <a:ext cx="6075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4334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ЗДМ для обратимых процессов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Константа химического равновесия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обратимого процесса равна отношению произведения равновесных концентраций конечных продуктов к произведению равновесных концентраций исходных веществ, возведенных в степени, равные стехиометрическим коэффициентам при формулах веществ в уравнении химической реакции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(это закон действующих масс для обратимых процессов)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050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>
                <a:latin typeface="Arial" charset="0"/>
                <a:cs typeface="Arial" charset="0"/>
              </a:rPr>
              <a:t>С(т) + О</a:t>
            </a:r>
            <a:r>
              <a:rPr lang="ru-RU" sz="2800" baseline="-25000" dirty="0">
                <a:latin typeface="Arial" charset="0"/>
                <a:cs typeface="Arial" charset="0"/>
              </a:rPr>
              <a:t>2</a:t>
            </a:r>
            <a:r>
              <a:rPr lang="ru-RU" sz="2800" dirty="0">
                <a:latin typeface="Arial" charset="0"/>
                <a:cs typeface="Arial" charset="0"/>
              </a:rPr>
              <a:t>(г) </a:t>
            </a:r>
            <a:r>
              <a:rPr lang="ru-RU" sz="2800" dirty="0">
                <a:cs typeface="Arial" charset="0"/>
              </a:rPr>
              <a:t>⇆ </a:t>
            </a:r>
            <a:r>
              <a:rPr lang="ru-RU" sz="2800" dirty="0">
                <a:latin typeface="Arial" charset="0"/>
                <a:cs typeface="Arial" charset="0"/>
              </a:rPr>
              <a:t>СО</a:t>
            </a:r>
            <a:r>
              <a:rPr lang="ru-RU" sz="2800" baseline="-25000" dirty="0">
                <a:latin typeface="Arial" charset="0"/>
                <a:cs typeface="Arial" charset="0"/>
              </a:rPr>
              <a:t>2</a:t>
            </a:r>
            <a:r>
              <a:rPr lang="ru-RU" sz="2800" dirty="0">
                <a:latin typeface="Arial" charset="0"/>
                <a:cs typeface="Arial" charset="0"/>
              </a:rPr>
              <a:t>(г) </a:t>
            </a:r>
          </a:p>
          <a:p>
            <a:pPr marL="0" indent="0">
              <a:buNone/>
            </a:pPr>
            <a:r>
              <a:rPr lang="en-US" sz="2800" dirty="0">
                <a:latin typeface="Monotype Corsiva" pitchFamily="66" charset="0"/>
              </a:rPr>
              <a:t>U</a:t>
            </a:r>
            <a:r>
              <a:rPr lang="ru-RU" sz="2800" dirty="0" err="1">
                <a:latin typeface="Monotype Corsiva" pitchFamily="66" charset="0"/>
              </a:rPr>
              <a:t>пр</a:t>
            </a:r>
            <a:r>
              <a:rPr lang="ru-RU" sz="2800" dirty="0">
                <a:latin typeface="Monotype Corsiva" pitchFamily="66" charset="0"/>
              </a:rPr>
              <a:t> = </a:t>
            </a:r>
            <a:r>
              <a:rPr lang="en-US" sz="2800" dirty="0">
                <a:latin typeface="Monotype Corsiva" pitchFamily="66" charset="0"/>
              </a:rPr>
              <a:t>k </a:t>
            </a:r>
            <a:r>
              <a:rPr lang="en-US" sz="2800" dirty="0">
                <a:latin typeface="Arial" charset="0"/>
                <a:cs typeface="Arial" charset="0"/>
              </a:rPr>
              <a:t>[</a:t>
            </a:r>
            <a:r>
              <a:rPr lang="ru-RU" sz="2800" dirty="0">
                <a:latin typeface="Arial" charset="0"/>
                <a:cs typeface="Arial" charset="0"/>
              </a:rPr>
              <a:t>О</a:t>
            </a:r>
            <a:r>
              <a:rPr lang="ru-RU" sz="2800" baseline="-25000" dirty="0">
                <a:latin typeface="Arial" charset="0"/>
                <a:cs typeface="Arial" charset="0"/>
              </a:rPr>
              <a:t>2</a:t>
            </a:r>
            <a:r>
              <a:rPr lang="en-US" sz="2800" dirty="0">
                <a:latin typeface="Arial" charset="0"/>
                <a:cs typeface="Arial" charset="0"/>
              </a:rPr>
              <a:t>]</a:t>
            </a:r>
          </a:p>
          <a:p>
            <a:pPr marL="0" indent="0">
              <a:buNone/>
            </a:pPr>
            <a:r>
              <a:rPr lang="en-US" sz="2800" dirty="0">
                <a:latin typeface="Monotype Corsiva" pitchFamily="66" charset="0"/>
              </a:rPr>
              <a:t>U</a:t>
            </a:r>
            <a:r>
              <a:rPr lang="ru-RU" sz="2800" dirty="0" err="1">
                <a:latin typeface="Monotype Corsiva" pitchFamily="66" charset="0"/>
              </a:rPr>
              <a:t>обр</a:t>
            </a:r>
            <a:r>
              <a:rPr lang="ru-RU" sz="2800" dirty="0">
                <a:latin typeface="Monotype Corsiva" pitchFamily="66" charset="0"/>
              </a:rPr>
              <a:t> = </a:t>
            </a:r>
            <a:r>
              <a:rPr lang="en-US" sz="2800" dirty="0">
                <a:latin typeface="Monotype Corsiva" pitchFamily="66" charset="0"/>
              </a:rPr>
              <a:t>k </a:t>
            </a:r>
            <a:r>
              <a:rPr lang="en-US" sz="2800" dirty="0">
                <a:latin typeface="Arial" charset="0"/>
                <a:cs typeface="Arial" charset="0"/>
              </a:rPr>
              <a:t>[</a:t>
            </a:r>
            <a:r>
              <a:rPr lang="ru-RU" sz="2800" dirty="0">
                <a:latin typeface="Arial" charset="0"/>
                <a:cs typeface="Arial" charset="0"/>
              </a:rPr>
              <a:t>СО</a:t>
            </a:r>
            <a:r>
              <a:rPr lang="ru-RU" sz="2800" baseline="-25000" dirty="0">
                <a:latin typeface="Arial" charset="0"/>
                <a:cs typeface="Arial" charset="0"/>
              </a:rPr>
              <a:t>2</a:t>
            </a:r>
            <a:r>
              <a:rPr lang="en-US" sz="2800" dirty="0">
                <a:latin typeface="Arial" charset="0"/>
                <a:cs typeface="Arial" charset="0"/>
              </a:rPr>
              <a:t>]</a:t>
            </a:r>
            <a:endParaRPr lang="ru-RU" sz="2800" dirty="0">
              <a:latin typeface="Arial" charset="0"/>
              <a:cs typeface="Arial" charset="0"/>
            </a:endParaRPr>
          </a:p>
          <a:p>
            <a:endParaRPr lang="ru-RU" sz="2800" dirty="0">
              <a:latin typeface="Arial" charset="0"/>
              <a:cs typeface="Arial" charset="0"/>
            </a:endParaRPr>
          </a:p>
          <a:p>
            <a:endParaRPr lang="en-US" sz="2800" dirty="0">
              <a:latin typeface="Arial" charset="0"/>
              <a:cs typeface="Arial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pPr marL="0" indent="0">
              <a:buNone/>
            </a:pPr>
            <a:endParaRPr lang="ru-RU" dirty="0" smtClean="0">
              <a:latin typeface="Calibri" pitchFamily="34" charset="0"/>
              <a:cs typeface="Arial" charset="0"/>
            </a:endParaRPr>
          </a:p>
          <a:p>
            <a:pPr marL="0" indent="0">
              <a:buNone/>
            </a:pPr>
            <a:r>
              <a:rPr lang="ru-RU" dirty="0" smtClean="0">
                <a:latin typeface="Calibri" pitchFamily="34" charset="0"/>
                <a:cs typeface="Arial" charset="0"/>
              </a:rPr>
              <a:t>Концентрации </a:t>
            </a:r>
            <a:r>
              <a:rPr lang="ru-RU" dirty="0">
                <a:latin typeface="Calibri" pitchFamily="34" charset="0"/>
                <a:cs typeface="Arial" charset="0"/>
              </a:rPr>
              <a:t>твердых веществ не входят в выражение константы равновесия.  </a:t>
            </a:r>
          </a:p>
          <a:p>
            <a:endParaRPr lang="en-US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176036"/>
              </p:ext>
            </p:extLst>
          </p:nvPr>
        </p:nvGraphicFramePr>
        <p:xfrm>
          <a:off x="2971800" y="3276600"/>
          <a:ext cx="3826405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Формула" r:id="rId3" imgW="977900" imgH="419100" progId="Equation.3">
                  <p:embed/>
                </p:oleObj>
              </mc:Choice>
              <mc:Fallback>
                <p:oleObj name="Формула" r:id="rId3" imgW="9779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276600"/>
                        <a:ext cx="3826405" cy="163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73055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Положение равновесия </a:t>
            </a:r>
            <a:r>
              <a:rPr lang="ru-RU" sz="2400" dirty="0"/>
              <a:t>определяется значением константы химического </a:t>
            </a:r>
            <a:r>
              <a:rPr lang="ru-RU" sz="2400" dirty="0" smtClean="0"/>
              <a:t>равновесия</a:t>
            </a:r>
          </a:p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Если</a:t>
            </a:r>
            <a:r>
              <a:rPr lang="ru-RU" sz="2800" dirty="0"/>
              <a:t> </a:t>
            </a:r>
            <a:r>
              <a:rPr lang="ru-RU" sz="2800" dirty="0" err="1"/>
              <a:t>К</a:t>
            </a:r>
            <a:r>
              <a:rPr lang="ru-RU" sz="2800" baseline="-25000" dirty="0" err="1"/>
              <a:t>равн</a:t>
            </a:r>
            <a:r>
              <a:rPr lang="ru-RU" sz="2800" dirty="0"/>
              <a:t> </a:t>
            </a:r>
            <a:r>
              <a:rPr lang="en-US" sz="2800" dirty="0"/>
              <a:t>&gt; 1</a:t>
            </a:r>
            <a:endParaRPr lang="ru-RU" sz="2800" dirty="0"/>
          </a:p>
          <a:p>
            <a:endParaRPr lang="en-US" dirty="0"/>
          </a:p>
        </p:txBody>
      </p:sp>
      <p:sp>
        <p:nvSpPr>
          <p:cNvPr id="4" name="Содержимое 4"/>
          <p:cNvSpPr txBox="1">
            <a:spLocks/>
          </p:cNvSpPr>
          <p:nvPr/>
        </p:nvSpPr>
        <p:spPr>
          <a:xfrm>
            <a:off x="381000" y="3429000"/>
            <a:ext cx="3733800" cy="38862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 smtClean="0">
                <a:latin typeface="+mj-lt"/>
              </a:rPr>
              <a:t>В системе выше содержание конечных продуктов, т.е. положение равновесия смещено вправо (→)</a:t>
            </a:r>
            <a:endParaRPr lang="ru-RU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6579" y="2590800"/>
            <a:ext cx="28466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r>
              <a:rPr lang="ru-RU" sz="2800" b="1" dirty="0">
                <a:solidFill>
                  <a:schemeClr val="accent1"/>
                </a:solidFill>
              </a:rPr>
              <a:t>Если </a:t>
            </a:r>
            <a:r>
              <a:rPr lang="ru-RU" sz="2800" b="1" dirty="0" err="1"/>
              <a:t>К</a:t>
            </a:r>
            <a:r>
              <a:rPr lang="ru-RU" sz="2800" b="1" baseline="-25000" dirty="0" err="1"/>
              <a:t>равн</a:t>
            </a:r>
            <a:r>
              <a:rPr lang="ru-RU" sz="2800" b="1" dirty="0"/>
              <a:t> </a:t>
            </a:r>
            <a:r>
              <a:rPr lang="en-US" sz="2800" b="1" dirty="0"/>
              <a:t>&lt; 1</a:t>
            </a:r>
            <a:endParaRPr lang="ru-RU" sz="2800" b="1" dirty="0"/>
          </a:p>
        </p:txBody>
      </p:sp>
      <p:sp>
        <p:nvSpPr>
          <p:cNvPr id="6" name="Содержимое 5"/>
          <p:cNvSpPr txBox="1">
            <a:spLocks/>
          </p:cNvSpPr>
          <p:nvPr/>
        </p:nvSpPr>
        <p:spPr>
          <a:xfrm>
            <a:off x="4953000" y="3429000"/>
            <a:ext cx="3733800" cy="38862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mtClean="0">
                <a:latin typeface="+mj-lt"/>
              </a:rPr>
              <a:t>В системе выше содержание исходных веществ, т.е. положение равновесия смещено влево (←)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19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389120"/>
          </a:xfrm>
        </p:spPr>
        <p:txBody>
          <a:bodyPr/>
          <a:lstStyle/>
          <a:p>
            <a:r>
              <a:rPr lang="ru-RU" sz="2400" b="1" dirty="0"/>
              <a:t>Химическая кинетика</a:t>
            </a:r>
            <a:r>
              <a:rPr lang="ru-RU" sz="2400" dirty="0"/>
              <a:t> – это раздел физической химии, посвященный изучению скоростей и механизмов химических реакций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b="1" dirty="0"/>
              <a:t>Скоростью химической реакции</a:t>
            </a:r>
            <a:r>
              <a:rPr lang="ru-RU" sz="2400" dirty="0"/>
              <a:t> называется число элементарных актов реакции, происходящих в единицу времени </a:t>
            </a:r>
            <a:r>
              <a:rPr lang="ru-RU" sz="2400" i="1" dirty="0"/>
              <a:t>в единице объема</a:t>
            </a:r>
            <a:r>
              <a:rPr lang="ru-RU" sz="2400" dirty="0"/>
              <a:t> </a:t>
            </a:r>
            <a:r>
              <a:rPr lang="ru-RU" sz="2400" i="1" dirty="0"/>
              <a:t>(для гомогенных реакций) или на единице  поверхности раздела фаз (для гетерогенных реакций)</a:t>
            </a:r>
          </a:p>
          <a:p>
            <a:endParaRPr lang="ru-RU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1358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1954768"/>
            <a:ext cx="31096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 err="1">
                <a:cs typeface="Arial" pitchFamily="34" charset="0"/>
              </a:rPr>
              <a:t>К</a:t>
            </a:r>
            <a:r>
              <a:rPr lang="ru-RU" sz="3200" baseline="-25000" dirty="0" err="1">
                <a:cs typeface="Arial" pitchFamily="34" charset="0"/>
              </a:rPr>
              <a:t>равн</a:t>
            </a:r>
            <a:r>
              <a:rPr lang="ru-RU" sz="3200" dirty="0">
                <a:cs typeface="Arial" pitchFamily="34" charset="0"/>
              </a:rPr>
              <a:t> зависит от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50567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800" dirty="0">
                <a:cs typeface="Arial" pitchFamily="34" charset="0"/>
              </a:rPr>
              <a:t>Природы реагирующих веществ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800" dirty="0">
                <a:cs typeface="Arial" pitchFamily="34" charset="0"/>
              </a:rPr>
              <a:t>Температуры</a:t>
            </a:r>
          </a:p>
          <a:p>
            <a:pPr>
              <a:buFont typeface="Wingdings 2" pitchFamily="18" charset="2"/>
              <a:buNone/>
              <a:defRPr/>
            </a:pP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62600" y="2062489"/>
            <a:ext cx="3202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 err="1">
                <a:cs typeface="Arial" pitchFamily="34" charset="0"/>
              </a:rPr>
              <a:t>К</a:t>
            </a:r>
            <a:r>
              <a:rPr lang="ru-RU" sz="2800" baseline="-25000" dirty="0" err="1">
                <a:cs typeface="Arial" pitchFamily="34" charset="0"/>
              </a:rPr>
              <a:t>равн</a:t>
            </a:r>
            <a:r>
              <a:rPr lang="ru-RU" sz="2800" dirty="0">
                <a:cs typeface="Arial" pitchFamily="34" charset="0"/>
              </a:rPr>
              <a:t> не зависит от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77840" y="284988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dirty="0">
                <a:cs typeface="Arial" pitchFamily="34" charset="0"/>
              </a:rPr>
              <a:t>Присутствия  катализатора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dirty="0">
                <a:cs typeface="Arial" pitchFamily="34" charset="0"/>
              </a:rPr>
              <a:t>Концентраций реагирующих веществ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dirty="0">
                <a:cs typeface="Arial" pitchFamily="34" charset="0"/>
              </a:rPr>
              <a:t>Давления в системе</a:t>
            </a:r>
          </a:p>
        </p:txBody>
      </p:sp>
    </p:spTree>
    <p:extLst>
      <p:ext uri="{BB962C8B-B14F-4D97-AF65-F5344CB8AC3E}">
        <p14:creationId xmlns:p14="http://schemas.microsoft.com/office/powerpoint/2010/main" val="33139320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Смещение химического равновесия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Шателье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Если на систему, находящуюся в состоянии химического равновесия, оказывать воздействие путем изменения концентрации реагентов, давления или температуры в системе, то равновесие всегда смещается в направлении той реакции, протекание которой ослабляет это воздействие. </a:t>
            </a:r>
          </a:p>
          <a:p>
            <a:pPr>
              <a:defRPr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равн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при этом не меняется!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7528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Влияние концентраций реагентов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22860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cs typeface="Arial" pitchFamily="34" charset="0"/>
              </a:rPr>
              <a:t>Увеличение концентрации исходных веществ вызывает смещение равновесия в сторону образования конечных продуктов и наоборот.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562600" y="2362200"/>
            <a:ext cx="3581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какую сторону сместится равновесие обратимой реакции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(г) + О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(г)  ⇆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О(г)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При ↑С(О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93620" y="44958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Решение: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↑С(О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равновесие сместится вправо (→), т.е. в сторону расходования О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63570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Влияние давления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1401633"/>
            <a:ext cx="4114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800" dirty="0"/>
              <a:t>Давление в системе изменяет концентрацию только газов, что вызывает смещение равновесия. </a:t>
            </a:r>
          </a:p>
          <a:p>
            <a:pPr algn="just">
              <a:defRPr/>
            </a:pPr>
            <a:r>
              <a:rPr lang="ru-RU" sz="2800" dirty="0"/>
              <a:t>↑Р смещает химическое равновесие в направлении реакции, идущей с образованием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меньшего числа </a:t>
            </a:r>
            <a:r>
              <a:rPr lang="ru-RU" sz="2800" dirty="0"/>
              <a:t>молей газов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76800" y="1401633"/>
            <a:ext cx="36614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какую сторону сместится равновесие обратимой реакции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2СО(г) + О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(г) ⇆ 2СО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(г)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при ↑ давления?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00600" y="3655606"/>
            <a:ext cx="411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↑Р равновесие сместится вправо, в сторону образования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молей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газов (слева их 3 моль)</a:t>
            </a:r>
          </a:p>
        </p:txBody>
      </p:sp>
    </p:spTree>
    <p:extLst>
      <p:ext uri="{BB962C8B-B14F-4D97-AF65-F5344CB8AC3E}">
        <p14:creationId xmlns:p14="http://schemas.microsoft.com/office/powerpoint/2010/main" val="31600041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Влияние температуры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1752600"/>
            <a:ext cx="3657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Повышение температуры вызывает смещение равновесия в сторону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эндотермической реакции 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aseline="-250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&gt; 0, Q &lt; 0)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Понижение температуры – в сторону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экзотермической реакции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aseline="-250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 0, Q &gt; 0)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752600"/>
            <a:ext cx="40652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какую сторону сместится положение равновесия обратимой реакции при повышении температуры?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(г) + 3Н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(г) ⇆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(г) ΔН &gt; 0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56835" y="4060924"/>
            <a:ext cx="2895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Решение: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равновесие сместится вправо (→),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т.к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прямая реакция - эндотермическая</a:t>
            </a:r>
          </a:p>
        </p:txBody>
      </p:sp>
    </p:spTree>
    <p:extLst>
      <p:ext uri="{BB962C8B-B14F-4D97-AF65-F5344CB8AC3E}">
        <p14:creationId xmlns:p14="http://schemas.microsoft.com/office/powerpoint/2010/main" val="209174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389120"/>
          </a:xfrm>
        </p:spPr>
        <p:txBody>
          <a:bodyPr/>
          <a:lstStyle/>
          <a:p>
            <a:pPr>
              <a:defRPr/>
            </a:pPr>
            <a:r>
              <a:rPr lang="ru-RU" sz="2400" b="1" dirty="0"/>
              <a:t>Элементарный акт реакции</a:t>
            </a:r>
            <a:r>
              <a:rPr lang="ru-RU" sz="2400" dirty="0"/>
              <a:t> – это единичный акт взаимодействия или превращения частиц, в результате которого образуются новые частицы продуктов реакции или промежуточных соединений</a:t>
            </a:r>
            <a:r>
              <a:rPr lang="ru-RU" sz="2400" dirty="0" smtClean="0"/>
              <a:t>.</a:t>
            </a:r>
          </a:p>
          <a:p>
            <a:pPr>
              <a:defRPr/>
            </a:pPr>
            <a:endParaRPr lang="ru-RU" sz="2400" dirty="0"/>
          </a:p>
          <a:p>
            <a:pPr>
              <a:defRPr/>
            </a:pPr>
            <a:r>
              <a:rPr lang="ru-RU" sz="2400" dirty="0"/>
              <a:t>Количественно </a:t>
            </a:r>
            <a:r>
              <a:rPr lang="ru-RU" sz="2400" b="1" dirty="0"/>
              <a:t>скорость реакции обычно характеризуют изменением концентрации какого-либо из</a:t>
            </a:r>
            <a:r>
              <a:rPr lang="ru-RU" sz="2400" dirty="0"/>
              <a:t> исходных </a:t>
            </a:r>
            <a:r>
              <a:rPr lang="ru-RU" sz="2400" b="1" dirty="0"/>
              <a:t>веществ</a:t>
            </a:r>
            <a:r>
              <a:rPr lang="ru-RU" sz="2400" dirty="0"/>
              <a:t> или конечных продуктов реакции </a:t>
            </a:r>
            <a:r>
              <a:rPr lang="ru-RU" sz="2400" b="1" dirty="0"/>
              <a:t>в единицу времени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892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5076825" y="1062832"/>
            <a:ext cx="3384550" cy="2238375"/>
            <a:chOff x="2880" y="890"/>
            <a:chExt cx="2132" cy="1410"/>
          </a:xfrm>
        </p:grpSpPr>
        <p:sp>
          <p:nvSpPr>
            <p:cNvPr id="7" name="Line 38"/>
            <p:cNvSpPr>
              <a:spLocks noChangeShapeType="1"/>
            </p:cNvSpPr>
            <p:nvPr/>
          </p:nvSpPr>
          <p:spPr bwMode="auto">
            <a:xfrm>
              <a:off x="3152" y="1071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39"/>
            <p:cNvSpPr>
              <a:spLocks noChangeShapeType="1"/>
            </p:cNvSpPr>
            <p:nvPr/>
          </p:nvSpPr>
          <p:spPr bwMode="auto">
            <a:xfrm>
              <a:off x="3152" y="2069"/>
              <a:ext cx="15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40"/>
            <p:cNvSpPr>
              <a:spLocks/>
            </p:cNvSpPr>
            <p:nvPr/>
          </p:nvSpPr>
          <p:spPr bwMode="auto">
            <a:xfrm>
              <a:off x="3152" y="1207"/>
              <a:ext cx="1225" cy="862"/>
            </a:xfrm>
            <a:custGeom>
              <a:avLst/>
              <a:gdLst>
                <a:gd name="T0" fmla="*/ 0 w 1225"/>
                <a:gd name="T1" fmla="*/ 862 h 862"/>
                <a:gd name="T2" fmla="*/ 182 w 1225"/>
                <a:gd name="T3" fmla="*/ 499 h 862"/>
                <a:gd name="T4" fmla="*/ 363 w 1225"/>
                <a:gd name="T5" fmla="*/ 227 h 862"/>
                <a:gd name="T6" fmla="*/ 635 w 1225"/>
                <a:gd name="T7" fmla="*/ 46 h 862"/>
                <a:gd name="T8" fmla="*/ 1225 w 1225"/>
                <a:gd name="T9" fmla="*/ 0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5"/>
                <a:gd name="T16" fmla="*/ 0 h 862"/>
                <a:gd name="T17" fmla="*/ 1225 w 1225"/>
                <a:gd name="T18" fmla="*/ 862 h 8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5" h="862">
                  <a:moveTo>
                    <a:pt x="0" y="862"/>
                  </a:moveTo>
                  <a:cubicBezTo>
                    <a:pt x="61" y="733"/>
                    <a:pt x="122" y="605"/>
                    <a:pt x="182" y="499"/>
                  </a:cubicBezTo>
                  <a:cubicBezTo>
                    <a:pt x="242" y="393"/>
                    <a:pt x="288" y="302"/>
                    <a:pt x="363" y="227"/>
                  </a:cubicBezTo>
                  <a:cubicBezTo>
                    <a:pt x="438" y="152"/>
                    <a:pt x="491" y="84"/>
                    <a:pt x="635" y="46"/>
                  </a:cubicBezTo>
                  <a:cubicBezTo>
                    <a:pt x="779" y="8"/>
                    <a:pt x="1002" y="4"/>
                    <a:pt x="1225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41"/>
            <p:cNvSpPr txBox="1">
              <a:spLocks noChangeArrowheads="1"/>
            </p:cNvSpPr>
            <p:nvPr/>
          </p:nvSpPr>
          <p:spPr bwMode="auto">
            <a:xfrm>
              <a:off x="2880" y="890"/>
              <a:ext cx="2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b="1"/>
                <a:t>С</a:t>
              </a:r>
            </a:p>
          </p:txBody>
        </p:sp>
        <p:grpSp>
          <p:nvGrpSpPr>
            <p:cNvPr id="11" name="Group 44"/>
            <p:cNvGrpSpPr>
              <a:grpSpLocks/>
            </p:cNvGrpSpPr>
            <p:nvPr/>
          </p:nvGrpSpPr>
          <p:grpSpPr bwMode="auto">
            <a:xfrm>
              <a:off x="4876" y="2024"/>
              <a:ext cx="136" cy="181"/>
              <a:chOff x="1202" y="2523"/>
              <a:chExt cx="136" cy="181"/>
            </a:xfrm>
          </p:grpSpPr>
          <p:sp>
            <p:nvSpPr>
              <p:cNvPr id="28" name="Freeform 45"/>
              <p:cNvSpPr>
                <a:spLocks/>
              </p:cNvSpPr>
              <p:nvPr/>
            </p:nvSpPr>
            <p:spPr bwMode="auto">
              <a:xfrm rot="759373">
                <a:off x="1202" y="2523"/>
                <a:ext cx="136" cy="45"/>
              </a:xfrm>
              <a:custGeom>
                <a:avLst/>
                <a:gdLst>
                  <a:gd name="T0" fmla="*/ 0 w 227"/>
                  <a:gd name="T1" fmla="*/ 45 h 45"/>
                  <a:gd name="T2" fmla="*/ 12 w 227"/>
                  <a:gd name="T3" fmla="*/ 0 h 45"/>
                  <a:gd name="T4" fmla="*/ 23 w 227"/>
                  <a:gd name="T5" fmla="*/ 45 h 45"/>
                  <a:gd name="T6" fmla="*/ 29 w 227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7"/>
                  <a:gd name="T13" fmla="*/ 0 h 45"/>
                  <a:gd name="T14" fmla="*/ 227 w 227"/>
                  <a:gd name="T15" fmla="*/ 45 h 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7" h="45">
                    <a:moveTo>
                      <a:pt x="0" y="45"/>
                    </a:moveTo>
                    <a:cubicBezTo>
                      <a:pt x="30" y="22"/>
                      <a:pt x="61" y="0"/>
                      <a:pt x="91" y="0"/>
                    </a:cubicBezTo>
                    <a:cubicBezTo>
                      <a:pt x="121" y="0"/>
                      <a:pt x="158" y="45"/>
                      <a:pt x="181" y="45"/>
                    </a:cubicBezTo>
                    <a:cubicBezTo>
                      <a:pt x="204" y="45"/>
                      <a:pt x="215" y="22"/>
                      <a:pt x="227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46"/>
              <p:cNvSpPr>
                <a:spLocks/>
              </p:cNvSpPr>
              <p:nvPr/>
            </p:nvSpPr>
            <p:spPr bwMode="auto">
              <a:xfrm rot="1380579">
                <a:off x="1202" y="2568"/>
                <a:ext cx="90" cy="136"/>
              </a:xfrm>
              <a:custGeom>
                <a:avLst/>
                <a:gdLst>
                  <a:gd name="T0" fmla="*/ 8 w 105"/>
                  <a:gd name="T1" fmla="*/ 0 h 106"/>
                  <a:gd name="T2" fmla="*/ 8 w 105"/>
                  <a:gd name="T3" fmla="*/ 246 h 106"/>
                  <a:gd name="T4" fmla="*/ 57 w 105"/>
                  <a:gd name="T5" fmla="*/ 246 h 106"/>
                  <a:gd name="T6" fmla="*/ 0 60000 65536"/>
                  <a:gd name="T7" fmla="*/ 0 60000 65536"/>
                  <a:gd name="T8" fmla="*/ 0 60000 65536"/>
                  <a:gd name="T9" fmla="*/ 0 w 105"/>
                  <a:gd name="T10" fmla="*/ 0 h 106"/>
                  <a:gd name="T11" fmla="*/ 105 w 105"/>
                  <a:gd name="T12" fmla="*/ 106 h 1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" h="106">
                    <a:moveTo>
                      <a:pt x="15" y="0"/>
                    </a:moveTo>
                    <a:cubicBezTo>
                      <a:pt x="7" y="38"/>
                      <a:pt x="0" y="76"/>
                      <a:pt x="15" y="91"/>
                    </a:cubicBezTo>
                    <a:cubicBezTo>
                      <a:pt x="30" y="106"/>
                      <a:pt x="67" y="98"/>
                      <a:pt x="105" y="9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Line 47"/>
            <p:cNvSpPr>
              <a:spLocks noChangeShapeType="1"/>
            </p:cNvSpPr>
            <p:nvPr/>
          </p:nvSpPr>
          <p:spPr bwMode="auto">
            <a:xfrm>
              <a:off x="3152" y="1480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48"/>
            <p:cNvSpPr>
              <a:spLocks noChangeShapeType="1"/>
            </p:cNvSpPr>
            <p:nvPr/>
          </p:nvSpPr>
          <p:spPr bwMode="auto">
            <a:xfrm>
              <a:off x="3152" y="1661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9"/>
            <p:cNvSpPr>
              <a:spLocks noChangeShapeType="1"/>
            </p:cNvSpPr>
            <p:nvPr/>
          </p:nvSpPr>
          <p:spPr bwMode="auto">
            <a:xfrm>
              <a:off x="3470" y="1480"/>
              <a:ext cx="0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50"/>
            <p:cNvSpPr>
              <a:spLocks noChangeShapeType="1"/>
            </p:cNvSpPr>
            <p:nvPr/>
          </p:nvSpPr>
          <p:spPr bwMode="auto">
            <a:xfrm flipH="1">
              <a:off x="3334" y="1661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AutoShape 52"/>
            <p:cNvSpPr>
              <a:spLocks/>
            </p:cNvSpPr>
            <p:nvPr/>
          </p:nvSpPr>
          <p:spPr bwMode="auto">
            <a:xfrm>
              <a:off x="3515" y="1480"/>
              <a:ext cx="45" cy="181"/>
            </a:xfrm>
            <a:prstGeom prst="rightBrace">
              <a:avLst>
                <a:gd name="adj1" fmla="val 3351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Text Box 53"/>
            <p:cNvSpPr txBox="1">
              <a:spLocks noChangeArrowheads="1"/>
            </p:cNvSpPr>
            <p:nvPr/>
          </p:nvSpPr>
          <p:spPr bwMode="auto">
            <a:xfrm>
              <a:off x="3651" y="1480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>
                  <a:latin typeface="Arial" charset="0"/>
                  <a:cs typeface="Arial" charset="0"/>
                </a:rPr>
                <a:t>∆</a:t>
              </a:r>
              <a:r>
                <a:rPr lang="en-US">
                  <a:latin typeface="Arial" charset="0"/>
                  <a:cs typeface="Arial" charset="0"/>
                </a:rPr>
                <a:t>C</a:t>
              </a: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8" name="Text Box 54"/>
            <p:cNvSpPr txBox="1">
              <a:spLocks noChangeArrowheads="1"/>
            </p:cNvSpPr>
            <p:nvPr/>
          </p:nvSpPr>
          <p:spPr bwMode="auto">
            <a:xfrm>
              <a:off x="2880" y="1344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Arial" charset="0"/>
                  <a:cs typeface="Arial" charset="0"/>
                </a:rPr>
                <a:t>C</a:t>
              </a:r>
              <a:r>
                <a:rPr lang="en-US" baseline="-25000">
                  <a:latin typeface="Arial" charset="0"/>
                  <a:cs typeface="Arial" charset="0"/>
                </a:rPr>
                <a:t>2</a:t>
              </a: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9" name="Text Box 55"/>
            <p:cNvSpPr txBox="1">
              <a:spLocks noChangeArrowheads="1"/>
            </p:cNvSpPr>
            <p:nvPr/>
          </p:nvSpPr>
          <p:spPr bwMode="auto">
            <a:xfrm>
              <a:off x="2925" y="1570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Arial" charset="0"/>
                  <a:cs typeface="Arial" charset="0"/>
                </a:rPr>
                <a:t>C</a:t>
              </a:r>
              <a:r>
                <a:rPr lang="en-US" baseline="-25000">
                  <a:latin typeface="Arial" charset="0"/>
                  <a:cs typeface="Arial" charset="0"/>
                </a:rPr>
                <a:t>1</a:t>
              </a: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20" name="Text Box 56"/>
            <p:cNvSpPr txBox="1">
              <a:spLocks noChangeArrowheads="1"/>
            </p:cNvSpPr>
            <p:nvPr/>
          </p:nvSpPr>
          <p:spPr bwMode="auto">
            <a:xfrm>
              <a:off x="3152" y="2069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aseline="-25000">
                  <a:latin typeface="Arial" charset="0"/>
                  <a:cs typeface="Arial" charset="0"/>
                </a:rPr>
                <a:t>   1</a:t>
              </a:r>
              <a:endParaRPr lang="ru-RU">
                <a:latin typeface="Arial" charset="0"/>
                <a:cs typeface="Arial" charset="0"/>
              </a:endParaRPr>
            </a:p>
          </p:txBody>
        </p:sp>
        <p:grpSp>
          <p:nvGrpSpPr>
            <p:cNvPr id="21" name="Group 57"/>
            <p:cNvGrpSpPr>
              <a:grpSpLocks/>
            </p:cNvGrpSpPr>
            <p:nvPr/>
          </p:nvGrpSpPr>
          <p:grpSpPr bwMode="auto">
            <a:xfrm>
              <a:off x="3470" y="2115"/>
              <a:ext cx="90" cy="136"/>
              <a:chOff x="1202" y="2523"/>
              <a:chExt cx="136" cy="181"/>
            </a:xfrm>
          </p:grpSpPr>
          <p:sp>
            <p:nvSpPr>
              <p:cNvPr id="26" name="Freeform 58"/>
              <p:cNvSpPr>
                <a:spLocks/>
              </p:cNvSpPr>
              <p:nvPr/>
            </p:nvSpPr>
            <p:spPr bwMode="auto">
              <a:xfrm rot="759373">
                <a:off x="1202" y="2523"/>
                <a:ext cx="136" cy="45"/>
              </a:xfrm>
              <a:custGeom>
                <a:avLst/>
                <a:gdLst>
                  <a:gd name="T0" fmla="*/ 0 w 227"/>
                  <a:gd name="T1" fmla="*/ 45 h 45"/>
                  <a:gd name="T2" fmla="*/ 12 w 227"/>
                  <a:gd name="T3" fmla="*/ 0 h 45"/>
                  <a:gd name="T4" fmla="*/ 23 w 227"/>
                  <a:gd name="T5" fmla="*/ 45 h 45"/>
                  <a:gd name="T6" fmla="*/ 29 w 227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7"/>
                  <a:gd name="T13" fmla="*/ 0 h 45"/>
                  <a:gd name="T14" fmla="*/ 227 w 227"/>
                  <a:gd name="T15" fmla="*/ 45 h 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7" h="45">
                    <a:moveTo>
                      <a:pt x="0" y="45"/>
                    </a:moveTo>
                    <a:cubicBezTo>
                      <a:pt x="30" y="22"/>
                      <a:pt x="61" y="0"/>
                      <a:pt x="91" y="0"/>
                    </a:cubicBezTo>
                    <a:cubicBezTo>
                      <a:pt x="121" y="0"/>
                      <a:pt x="158" y="45"/>
                      <a:pt x="181" y="45"/>
                    </a:cubicBezTo>
                    <a:cubicBezTo>
                      <a:pt x="204" y="45"/>
                      <a:pt x="215" y="22"/>
                      <a:pt x="227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59"/>
              <p:cNvSpPr>
                <a:spLocks/>
              </p:cNvSpPr>
              <p:nvPr/>
            </p:nvSpPr>
            <p:spPr bwMode="auto">
              <a:xfrm rot="1380579">
                <a:off x="1202" y="2568"/>
                <a:ext cx="90" cy="136"/>
              </a:xfrm>
              <a:custGeom>
                <a:avLst/>
                <a:gdLst>
                  <a:gd name="T0" fmla="*/ 8 w 105"/>
                  <a:gd name="T1" fmla="*/ 0 h 106"/>
                  <a:gd name="T2" fmla="*/ 8 w 105"/>
                  <a:gd name="T3" fmla="*/ 246 h 106"/>
                  <a:gd name="T4" fmla="*/ 57 w 105"/>
                  <a:gd name="T5" fmla="*/ 246 h 106"/>
                  <a:gd name="T6" fmla="*/ 0 60000 65536"/>
                  <a:gd name="T7" fmla="*/ 0 60000 65536"/>
                  <a:gd name="T8" fmla="*/ 0 60000 65536"/>
                  <a:gd name="T9" fmla="*/ 0 w 105"/>
                  <a:gd name="T10" fmla="*/ 0 h 106"/>
                  <a:gd name="T11" fmla="*/ 105 w 105"/>
                  <a:gd name="T12" fmla="*/ 106 h 1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" h="106">
                    <a:moveTo>
                      <a:pt x="15" y="0"/>
                    </a:moveTo>
                    <a:cubicBezTo>
                      <a:pt x="7" y="38"/>
                      <a:pt x="0" y="76"/>
                      <a:pt x="15" y="91"/>
                    </a:cubicBezTo>
                    <a:cubicBezTo>
                      <a:pt x="30" y="106"/>
                      <a:pt x="67" y="98"/>
                      <a:pt x="105" y="9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3243" y="2115"/>
              <a:ext cx="90" cy="136"/>
              <a:chOff x="1202" y="2523"/>
              <a:chExt cx="136" cy="181"/>
            </a:xfrm>
          </p:grpSpPr>
          <p:sp>
            <p:nvSpPr>
              <p:cNvPr id="24" name="Freeform 61"/>
              <p:cNvSpPr>
                <a:spLocks/>
              </p:cNvSpPr>
              <p:nvPr/>
            </p:nvSpPr>
            <p:spPr bwMode="auto">
              <a:xfrm rot="759373">
                <a:off x="1202" y="2523"/>
                <a:ext cx="136" cy="45"/>
              </a:xfrm>
              <a:custGeom>
                <a:avLst/>
                <a:gdLst>
                  <a:gd name="T0" fmla="*/ 0 w 227"/>
                  <a:gd name="T1" fmla="*/ 45 h 45"/>
                  <a:gd name="T2" fmla="*/ 12 w 227"/>
                  <a:gd name="T3" fmla="*/ 0 h 45"/>
                  <a:gd name="T4" fmla="*/ 23 w 227"/>
                  <a:gd name="T5" fmla="*/ 45 h 45"/>
                  <a:gd name="T6" fmla="*/ 29 w 227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7"/>
                  <a:gd name="T13" fmla="*/ 0 h 45"/>
                  <a:gd name="T14" fmla="*/ 227 w 227"/>
                  <a:gd name="T15" fmla="*/ 45 h 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7" h="45">
                    <a:moveTo>
                      <a:pt x="0" y="45"/>
                    </a:moveTo>
                    <a:cubicBezTo>
                      <a:pt x="30" y="22"/>
                      <a:pt x="61" y="0"/>
                      <a:pt x="91" y="0"/>
                    </a:cubicBezTo>
                    <a:cubicBezTo>
                      <a:pt x="121" y="0"/>
                      <a:pt x="158" y="45"/>
                      <a:pt x="181" y="45"/>
                    </a:cubicBezTo>
                    <a:cubicBezTo>
                      <a:pt x="204" y="45"/>
                      <a:pt x="215" y="22"/>
                      <a:pt x="227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62"/>
              <p:cNvSpPr>
                <a:spLocks/>
              </p:cNvSpPr>
              <p:nvPr/>
            </p:nvSpPr>
            <p:spPr bwMode="auto">
              <a:xfrm rot="1380579">
                <a:off x="1202" y="2568"/>
                <a:ext cx="90" cy="136"/>
              </a:xfrm>
              <a:custGeom>
                <a:avLst/>
                <a:gdLst>
                  <a:gd name="T0" fmla="*/ 8 w 105"/>
                  <a:gd name="T1" fmla="*/ 0 h 106"/>
                  <a:gd name="T2" fmla="*/ 8 w 105"/>
                  <a:gd name="T3" fmla="*/ 246 h 106"/>
                  <a:gd name="T4" fmla="*/ 57 w 105"/>
                  <a:gd name="T5" fmla="*/ 246 h 106"/>
                  <a:gd name="T6" fmla="*/ 0 60000 65536"/>
                  <a:gd name="T7" fmla="*/ 0 60000 65536"/>
                  <a:gd name="T8" fmla="*/ 0 60000 65536"/>
                  <a:gd name="T9" fmla="*/ 0 w 105"/>
                  <a:gd name="T10" fmla="*/ 0 h 106"/>
                  <a:gd name="T11" fmla="*/ 105 w 105"/>
                  <a:gd name="T12" fmla="*/ 106 h 1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" h="106">
                    <a:moveTo>
                      <a:pt x="15" y="0"/>
                    </a:moveTo>
                    <a:cubicBezTo>
                      <a:pt x="7" y="38"/>
                      <a:pt x="0" y="76"/>
                      <a:pt x="15" y="91"/>
                    </a:cubicBezTo>
                    <a:cubicBezTo>
                      <a:pt x="30" y="106"/>
                      <a:pt x="67" y="98"/>
                      <a:pt x="105" y="9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" name="Text Box 63"/>
            <p:cNvSpPr txBox="1">
              <a:spLocks noChangeArrowheads="1"/>
            </p:cNvSpPr>
            <p:nvPr/>
          </p:nvSpPr>
          <p:spPr bwMode="auto">
            <a:xfrm>
              <a:off x="3515" y="2069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aseline="-25000">
                  <a:latin typeface="Arial" charset="0"/>
                  <a:cs typeface="Arial" charset="0"/>
                </a:rPr>
                <a:t>2</a:t>
              </a:r>
              <a:endParaRPr lang="ru-RU">
                <a:latin typeface="Arial" charset="0"/>
                <a:cs typeface="Arial" charset="0"/>
              </a:endParaRPr>
            </a:p>
          </p:txBody>
        </p:sp>
      </p:grpSp>
      <p:grpSp>
        <p:nvGrpSpPr>
          <p:cNvPr id="30" name="Group 89"/>
          <p:cNvGrpSpPr>
            <a:grpSpLocks/>
          </p:cNvGrpSpPr>
          <p:nvPr/>
        </p:nvGrpSpPr>
        <p:grpSpPr bwMode="auto">
          <a:xfrm>
            <a:off x="5073650" y="3857625"/>
            <a:ext cx="3384550" cy="2238375"/>
            <a:chOff x="2971" y="2296"/>
            <a:chExt cx="2132" cy="1410"/>
          </a:xfrm>
        </p:grpSpPr>
        <p:sp>
          <p:nvSpPr>
            <p:cNvPr id="31" name="Line 66"/>
            <p:cNvSpPr>
              <a:spLocks noChangeShapeType="1"/>
            </p:cNvSpPr>
            <p:nvPr/>
          </p:nvSpPr>
          <p:spPr bwMode="auto">
            <a:xfrm>
              <a:off x="3243" y="2341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67"/>
            <p:cNvSpPr>
              <a:spLocks noChangeShapeType="1"/>
            </p:cNvSpPr>
            <p:nvPr/>
          </p:nvSpPr>
          <p:spPr bwMode="auto">
            <a:xfrm>
              <a:off x="3243" y="3475"/>
              <a:ext cx="15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68"/>
            <p:cNvSpPr>
              <a:spLocks/>
            </p:cNvSpPr>
            <p:nvPr/>
          </p:nvSpPr>
          <p:spPr bwMode="auto">
            <a:xfrm flipV="1">
              <a:off x="3243" y="2523"/>
              <a:ext cx="1225" cy="862"/>
            </a:xfrm>
            <a:custGeom>
              <a:avLst/>
              <a:gdLst>
                <a:gd name="T0" fmla="*/ 0 w 1225"/>
                <a:gd name="T1" fmla="*/ 862 h 862"/>
                <a:gd name="T2" fmla="*/ 182 w 1225"/>
                <a:gd name="T3" fmla="*/ 499 h 862"/>
                <a:gd name="T4" fmla="*/ 363 w 1225"/>
                <a:gd name="T5" fmla="*/ 227 h 862"/>
                <a:gd name="T6" fmla="*/ 635 w 1225"/>
                <a:gd name="T7" fmla="*/ 46 h 862"/>
                <a:gd name="T8" fmla="*/ 1225 w 1225"/>
                <a:gd name="T9" fmla="*/ 0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5"/>
                <a:gd name="T16" fmla="*/ 0 h 862"/>
                <a:gd name="T17" fmla="*/ 1225 w 1225"/>
                <a:gd name="T18" fmla="*/ 862 h 8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5" h="862">
                  <a:moveTo>
                    <a:pt x="0" y="862"/>
                  </a:moveTo>
                  <a:cubicBezTo>
                    <a:pt x="61" y="733"/>
                    <a:pt x="122" y="605"/>
                    <a:pt x="182" y="499"/>
                  </a:cubicBezTo>
                  <a:cubicBezTo>
                    <a:pt x="242" y="393"/>
                    <a:pt x="288" y="302"/>
                    <a:pt x="363" y="227"/>
                  </a:cubicBezTo>
                  <a:cubicBezTo>
                    <a:pt x="438" y="152"/>
                    <a:pt x="491" y="84"/>
                    <a:pt x="635" y="46"/>
                  </a:cubicBezTo>
                  <a:cubicBezTo>
                    <a:pt x="779" y="8"/>
                    <a:pt x="1002" y="4"/>
                    <a:pt x="1225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69"/>
            <p:cNvSpPr txBox="1">
              <a:spLocks noChangeArrowheads="1"/>
            </p:cNvSpPr>
            <p:nvPr/>
          </p:nvSpPr>
          <p:spPr bwMode="auto">
            <a:xfrm>
              <a:off x="2971" y="2296"/>
              <a:ext cx="2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 b="1"/>
                <a:t>С</a:t>
              </a:r>
            </a:p>
          </p:txBody>
        </p:sp>
        <p:grpSp>
          <p:nvGrpSpPr>
            <p:cNvPr id="35" name="Group 70"/>
            <p:cNvGrpSpPr>
              <a:grpSpLocks/>
            </p:cNvGrpSpPr>
            <p:nvPr/>
          </p:nvGrpSpPr>
          <p:grpSpPr bwMode="auto">
            <a:xfrm>
              <a:off x="4967" y="3430"/>
              <a:ext cx="136" cy="181"/>
              <a:chOff x="1202" y="2523"/>
              <a:chExt cx="136" cy="181"/>
            </a:xfrm>
          </p:grpSpPr>
          <p:sp>
            <p:nvSpPr>
              <p:cNvPr id="52" name="Freeform 71"/>
              <p:cNvSpPr>
                <a:spLocks/>
              </p:cNvSpPr>
              <p:nvPr/>
            </p:nvSpPr>
            <p:spPr bwMode="auto">
              <a:xfrm rot="759373">
                <a:off x="1202" y="2523"/>
                <a:ext cx="136" cy="45"/>
              </a:xfrm>
              <a:custGeom>
                <a:avLst/>
                <a:gdLst>
                  <a:gd name="T0" fmla="*/ 0 w 227"/>
                  <a:gd name="T1" fmla="*/ 45 h 45"/>
                  <a:gd name="T2" fmla="*/ 12 w 227"/>
                  <a:gd name="T3" fmla="*/ 0 h 45"/>
                  <a:gd name="T4" fmla="*/ 23 w 227"/>
                  <a:gd name="T5" fmla="*/ 45 h 45"/>
                  <a:gd name="T6" fmla="*/ 29 w 227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7"/>
                  <a:gd name="T13" fmla="*/ 0 h 45"/>
                  <a:gd name="T14" fmla="*/ 227 w 227"/>
                  <a:gd name="T15" fmla="*/ 45 h 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7" h="45">
                    <a:moveTo>
                      <a:pt x="0" y="45"/>
                    </a:moveTo>
                    <a:cubicBezTo>
                      <a:pt x="30" y="22"/>
                      <a:pt x="61" y="0"/>
                      <a:pt x="91" y="0"/>
                    </a:cubicBezTo>
                    <a:cubicBezTo>
                      <a:pt x="121" y="0"/>
                      <a:pt x="158" y="45"/>
                      <a:pt x="181" y="45"/>
                    </a:cubicBezTo>
                    <a:cubicBezTo>
                      <a:pt x="204" y="45"/>
                      <a:pt x="215" y="22"/>
                      <a:pt x="227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72"/>
              <p:cNvSpPr>
                <a:spLocks/>
              </p:cNvSpPr>
              <p:nvPr/>
            </p:nvSpPr>
            <p:spPr bwMode="auto">
              <a:xfrm rot="1380579">
                <a:off x="1202" y="2568"/>
                <a:ext cx="90" cy="136"/>
              </a:xfrm>
              <a:custGeom>
                <a:avLst/>
                <a:gdLst>
                  <a:gd name="T0" fmla="*/ 8 w 105"/>
                  <a:gd name="T1" fmla="*/ 0 h 106"/>
                  <a:gd name="T2" fmla="*/ 8 w 105"/>
                  <a:gd name="T3" fmla="*/ 246 h 106"/>
                  <a:gd name="T4" fmla="*/ 57 w 105"/>
                  <a:gd name="T5" fmla="*/ 246 h 106"/>
                  <a:gd name="T6" fmla="*/ 0 60000 65536"/>
                  <a:gd name="T7" fmla="*/ 0 60000 65536"/>
                  <a:gd name="T8" fmla="*/ 0 60000 65536"/>
                  <a:gd name="T9" fmla="*/ 0 w 105"/>
                  <a:gd name="T10" fmla="*/ 0 h 106"/>
                  <a:gd name="T11" fmla="*/ 105 w 105"/>
                  <a:gd name="T12" fmla="*/ 106 h 1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" h="106">
                    <a:moveTo>
                      <a:pt x="15" y="0"/>
                    </a:moveTo>
                    <a:cubicBezTo>
                      <a:pt x="7" y="38"/>
                      <a:pt x="0" y="76"/>
                      <a:pt x="15" y="91"/>
                    </a:cubicBezTo>
                    <a:cubicBezTo>
                      <a:pt x="30" y="106"/>
                      <a:pt x="67" y="98"/>
                      <a:pt x="105" y="9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" name="Line 73"/>
            <p:cNvSpPr>
              <a:spLocks noChangeShapeType="1"/>
            </p:cNvSpPr>
            <p:nvPr/>
          </p:nvSpPr>
          <p:spPr bwMode="auto">
            <a:xfrm>
              <a:off x="3243" y="2886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74"/>
            <p:cNvSpPr>
              <a:spLocks noChangeShapeType="1"/>
            </p:cNvSpPr>
            <p:nvPr/>
          </p:nvSpPr>
          <p:spPr bwMode="auto">
            <a:xfrm>
              <a:off x="3243" y="3067"/>
              <a:ext cx="3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75"/>
            <p:cNvSpPr>
              <a:spLocks noChangeShapeType="1"/>
            </p:cNvSpPr>
            <p:nvPr/>
          </p:nvSpPr>
          <p:spPr bwMode="auto">
            <a:xfrm>
              <a:off x="3560" y="3067"/>
              <a:ext cx="1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76"/>
            <p:cNvSpPr>
              <a:spLocks noChangeShapeType="1"/>
            </p:cNvSpPr>
            <p:nvPr/>
          </p:nvSpPr>
          <p:spPr bwMode="auto">
            <a:xfrm>
              <a:off x="3424" y="2886"/>
              <a:ext cx="1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AutoShape 77"/>
            <p:cNvSpPr>
              <a:spLocks/>
            </p:cNvSpPr>
            <p:nvPr/>
          </p:nvSpPr>
          <p:spPr bwMode="auto">
            <a:xfrm>
              <a:off x="3606" y="2886"/>
              <a:ext cx="45" cy="181"/>
            </a:xfrm>
            <a:prstGeom prst="rightBrace">
              <a:avLst>
                <a:gd name="adj1" fmla="val 3351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Text Box 78"/>
            <p:cNvSpPr txBox="1">
              <a:spLocks noChangeArrowheads="1"/>
            </p:cNvSpPr>
            <p:nvPr/>
          </p:nvSpPr>
          <p:spPr bwMode="auto">
            <a:xfrm>
              <a:off x="3742" y="2886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>
                  <a:latin typeface="Arial" charset="0"/>
                  <a:cs typeface="Arial" charset="0"/>
                </a:rPr>
                <a:t>∆</a:t>
              </a:r>
              <a:r>
                <a:rPr lang="en-US">
                  <a:latin typeface="Arial" charset="0"/>
                  <a:cs typeface="Arial" charset="0"/>
                </a:rPr>
                <a:t>C</a:t>
              </a: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42" name="Text Box 79"/>
            <p:cNvSpPr txBox="1">
              <a:spLocks noChangeArrowheads="1"/>
            </p:cNvSpPr>
            <p:nvPr/>
          </p:nvSpPr>
          <p:spPr bwMode="auto">
            <a:xfrm>
              <a:off x="2971" y="2750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Arial" charset="0"/>
                  <a:cs typeface="Arial" charset="0"/>
                </a:rPr>
                <a:t>C</a:t>
              </a:r>
              <a:r>
                <a:rPr lang="en-US" baseline="-25000">
                  <a:latin typeface="Arial" charset="0"/>
                  <a:cs typeface="Arial" charset="0"/>
                </a:rPr>
                <a:t>1</a:t>
              </a: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43" name="Text Box 80"/>
            <p:cNvSpPr txBox="1">
              <a:spLocks noChangeArrowheads="1"/>
            </p:cNvSpPr>
            <p:nvPr/>
          </p:nvSpPr>
          <p:spPr bwMode="auto">
            <a:xfrm>
              <a:off x="3016" y="2976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Arial" charset="0"/>
                  <a:cs typeface="Arial" charset="0"/>
                </a:rPr>
                <a:t>C</a:t>
              </a:r>
              <a:r>
                <a:rPr lang="en-US" baseline="-25000">
                  <a:latin typeface="Arial" charset="0"/>
                  <a:cs typeface="Arial" charset="0"/>
                </a:rPr>
                <a:t>2</a:t>
              </a: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44" name="Text Box 81"/>
            <p:cNvSpPr txBox="1">
              <a:spLocks noChangeArrowheads="1"/>
            </p:cNvSpPr>
            <p:nvPr/>
          </p:nvSpPr>
          <p:spPr bwMode="auto">
            <a:xfrm>
              <a:off x="3243" y="3475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aseline="-25000">
                  <a:latin typeface="Arial" charset="0"/>
                  <a:cs typeface="Arial" charset="0"/>
                </a:rPr>
                <a:t>   1</a:t>
              </a:r>
              <a:endParaRPr lang="ru-RU">
                <a:latin typeface="Arial" charset="0"/>
                <a:cs typeface="Arial" charset="0"/>
              </a:endParaRPr>
            </a:p>
          </p:txBody>
        </p:sp>
        <p:grpSp>
          <p:nvGrpSpPr>
            <p:cNvPr id="45" name="Group 82"/>
            <p:cNvGrpSpPr>
              <a:grpSpLocks/>
            </p:cNvGrpSpPr>
            <p:nvPr/>
          </p:nvGrpSpPr>
          <p:grpSpPr bwMode="auto">
            <a:xfrm>
              <a:off x="3561" y="3521"/>
              <a:ext cx="90" cy="136"/>
              <a:chOff x="1202" y="2523"/>
              <a:chExt cx="136" cy="181"/>
            </a:xfrm>
          </p:grpSpPr>
          <p:sp>
            <p:nvSpPr>
              <p:cNvPr id="50" name="Freeform 83"/>
              <p:cNvSpPr>
                <a:spLocks/>
              </p:cNvSpPr>
              <p:nvPr/>
            </p:nvSpPr>
            <p:spPr bwMode="auto">
              <a:xfrm rot="759373">
                <a:off x="1202" y="2523"/>
                <a:ext cx="136" cy="45"/>
              </a:xfrm>
              <a:custGeom>
                <a:avLst/>
                <a:gdLst>
                  <a:gd name="T0" fmla="*/ 0 w 227"/>
                  <a:gd name="T1" fmla="*/ 45 h 45"/>
                  <a:gd name="T2" fmla="*/ 12 w 227"/>
                  <a:gd name="T3" fmla="*/ 0 h 45"/>
                  <a:gd name="T4" fmla="*/ 23 w 227"/>
                  <a:gd name="T5" fmla="*/ 45 h 45"/>
                  <a:gd name="T6" fmla="*/ 29 w 227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7"/>
                  <a:gd name="T13" fmla="*/ 0 h 45"/>
                  <a:gd name="T14" fmla="*/ 227 w 227"/>
                  <a:gd name="T15" fmla="*/ 45 h 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7" h="45">
                    <a:moveTo>
                      <a:pt x="0" y="45"/>
                    </a:moveTo>
                    <a:cubicBezTo>
                      <a:pt x="30" y="22"/>
                      <a:pt x="61" y="0"/>
                      <a:pt x="91" y="0"/>
                    </a:cubicBezTo>
                    <a:cubicBezTo>
                      <a:pt x="121" y="0"/>
                      <a:pt x="158" y="45"/>
                      <a:pt x="181" y="45"/>
                    </a:cubicBezTo>
                    <a:cubicBezTo>
                      <a:pt x="204" y="45"/>
                      <a:pt x="215" y="22"/>
                      <a:pt x="227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84"/>
              <p:cNvSpPr>
                <a:spLocks/>
              </p:cNvSpPr>
              <p:nvPr/>
            </p:nvSpPr>
            <p:spPr bwMode="auto">
              <a:xfrm rot="1380579">
                <a:off x="1202" y="2568"/>
                <a:ext cx="90" cy="136"/>
              </a:xfrm>
              <a:custGeom>
                <a:avLst/>
                <a:gdLst>
                  <a:gd name="T0" fmla="*/ 8 w 105"/>
                  <a:gd name="T1" fmla="*/ 0 h 106"/>
                  <a:gd name="T2" fmla="*/ 8 w 105"/>
                  <a:gd name="T3" fmla="*/ 246 h 106"/>
                  <a:gd name="T4" fmla="*/ 57 w 105"/>
                  <a:gd name="T5" fmla="*/ 246 h 106"/>
                  <a:gd name="T6" fmla="*/ 0 60000 65536"/>
                  <a:gd name="T7" fmla="*/ 0 60000 65536"/>
                  <a:gd name="T8" fmla="*/ 0 60000 65536"/>
                  <a:gd name="T9" fmla="*/ 0 w 105"/>
                  <a:gd name="T10" fmla="*/ 0 h 106"/>
                  <a:gd name="T11" fmla="*/ 105 w 105"/>
                  <a:gd name="T12" fmla="*/ 106 h 1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" h="106">
                    <a:moveTo>
                      <a:pt x="15" y="0"/>
                    </a:moveTo>
                    <a:cubicBezTo>
                      <a:pt x="7" y="38"/>
                      <a:pt x="0" y="76"/>
                      <a:pt x="15" y="91"/>
                    </a:cubicBezTo>
                    <a:cubicBezTo>
                      <a:pt x="30" y="106"/>
                      <a:pt x="67" y="98"/>
                      <a:pt x="105" y="9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" name="Group 85"/>
            <p:cNvGrpSpPr>
              <a:grpSpLocks/>
            </p:cNvGrpSpPr>
            <p:nvPr/>
          </p:nvGrpSpPr>
          <p:grpSpPr bwMode="auto">
            <a:xfrm>
              <a:off x="3334" y="3521"/>
              <a:ext cx="90" cy="136"/>
              <a:chOff x="1202" y="2523"/>
              <a:chExt cx="136" cy="181"/>
            </a:xfrm>
          </p:grpSpPr>
          <p:sp>
            <p:nvSpPr>
              <p:cNvPr id="48" name="Freeform 86"/>
              <p:cNvSpPr>
                <a:spLocks/>
              </p:cNvSpPr>
              <p:nvPr/>
            </p:nvSpPr>
            <p:spPr bwMode="auto">
              <a:xfrm rot="759373">
                <a:off x="1202" y="2523"/>
                <a:ext cx="136" cy="45"/>
              </a:xfrm>
              <a:custGeom>
                <a:avLst/>
                <a:gdLst>
                  <a:gd name="T0" fmla="*/ 0 w 227"/>
                  <a:gd name="T1" fmla="*/ 45 h 45"/>
                  <a:gd name="T2" fmla="*/ 12 w 227"/>
                  <a:gd name="T3" fmla="*/ 0 h 45"/>
                  <a:gd name="T4" fmla="*/ 23 w 227"/>
                  <a:gd name="T5" fmla="*/ 45 h 45"/>
                  <a:gd name="T6" fmla="*/ 29 w 227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7"/>
                  <a:gd name="T13" fmla="*/ 0 h 45"/>
                  <a:gd name="T14" fmla="*/ 227 w 227"/>
                  <a:gd name="T15" fmla="*/ 45 h 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7" h="45">
                    <a:moveTo>
                      <a:pt x="0" y="45"/>
                    </a:moveTo>
                    <a:cubicBezTo>
                      <a:pt x="30" y="22"/>
                      <a:pt x="61" y="0"/>
                      <a:pt x="91" y="0"/>
                    </a:cubicBezTo>
                    <a:cubicBezTo>
                      <a:pt x="121" y="0"/>
                      <a:pt x="158" y="45"/>
                      <a:pt x="181" y="45"/>
                    </a:cubicBezTo>
                    <a:cubicBezTo>
                      <a:pt x="204" y="45"/>
                      <a:pt x="215" y="22"/>
                      <a:pt x="227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87"/>
              <p:cNvSpPr>
                <a:spLocks/>
              </p:cNvSpPr>
              <p:nvPr/>
            </p:nvSpPr>
            <p:spPr bwMode="auto">
              <a:xfrm rot="1380579">
                <a:off x="1202" y="2568"/>
                <a:ext cx="90" cy="136"/>
              </a:xfrm>
              <a:custGeom>
                <a:avLst/>
                <a:gdLst>
                  <a:gd name="T0" fmla="*/ 8 w 105"/>
                  <a:gd name="T1" fmla="*/ 0 h 106"/>
                  <a:gd name="T2" fmla="*/ 8 w 105"/>
                  <a:gd name="T3" fmla="*/ 246 h 106"/>
                  <a:gd name="T4" fmla="*/ 57 w 105"/>
                  <a:gd name="T5" fmla="*/ 246 h 106"/>
                  <a:gd name="T6" fmla="*/ 0 60000 65536"/>
                  <a:gd name="T7" fmla="*/ 0 60000 65536"/>
                  <a:gd name="T8" fmla="*/ 0 60000 65536"/>
                  <a:gd name="T9" fmla="*/ 0 w 105"/>
                  <a:gd name="T10" fmla="*/ 0 h 106"/>
                  <a:gd name="T11" fmla="*/ 105 w 105"/>
                  <a:gd name="T12" fmla="*/ 106 h 1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" h="106">
                    <a:moveTo>
                      <a:pt x="15" y="0"/>
                    </a:moveTo>
                    <a:cubicBezTo>
                      <a:pt x="7" y="38"/>
                      <a:pt x="0" y="76"/>
                      <a:pt x="15" y="91"/>
                    </a:cubicBezTo>
                    <a:cubicBezTo>
                      <a:pt x="30" y="106"/>
                      <a:pt x="67" y="98"/>
                      <a:pt x="105" y="9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" name="Text Box 88"/>
            <p:cNvSpPr txBox="1">
              <a:spLocks noChangeArrowheads="1"/>
            </p:cNvSpPr>
            <p:nvPr/>
          </p:nvSpPr>
          <p:spPr bwMode="auto">
            <a:xfrm>
              <a:off x="3606" y="3475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aseline="-25000">
                  <a:latin typeface="Arial" charset="0"/>
                  <a:cs typeface="Arial" charset="0"/>
                </a:rPr>
                <a:t>2</a:t>
              </a:r>
              <a:endParaRPr lang="ru-RU">
                <a:latin typeface="Arial" charset="0"/>
                <a:cs typeface="Arial" charset="0"/>
              </a:endParaRPr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1524000" y="717116"/>
            <a:ext cx="3157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Скорость реакции</a:t>
            </a:r>
            <a:endParaRPr lang="en-US" sz="28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304800" y="1849646"/>
            <a:ext cx="4572000" cy="47059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 smtClean="0">
                <a:latin typeface="Palatino Linotype" pitchFamily="18" charset="0"/>
              </a:rPr>
              <a:t>ῡ</a:t>
            </a:r>
            <a:r>
              <a:rPr lang="ru-RU" sz="2800" dirty="0" smtClean="0">
                <a:latin typeface="Monotype Corsiva" pitchFamily="66" charset="0"/>
              </a:rPr>
              <a:t> = </a:t>
            </a:r>
            <a:r>
              <a:rPr lang="en-US" sz="2800" dirty="0" smtClean="0">
                <a:latin typeface="Serifa Th BT" pitchFamily="18" charset="0"/>
              </a:rPr>
              <a:t>±</a:t>
            </a:r>
            <a:r>
              <a:rPr lang="ru-RU" sz="2800" dirty="0" smtClean="0">
                <a:latin typeface="Serifa Th BT" pitchFamily="18" charset="0"/>
              </a:rPr>
              <a:t/>
            </a:r>
            <a:br>
              <a:rPr lang="ru-RU" sz="2800" dirty="0" smtClean="0">
                <a:latin typeface="Serifa Th BT" pitchFamily="18" charset="0"/>
              </a:rPr>
            </a:br>
            <a:r>
              <a:rPr lang="ru-RU" dirty="0" smtClean="0">
                <a:latin typeface="Serifa Th BT" pitchFamily="18" charset="0"/>
              </a:rPr>
              <a:t/>
            </a:r>
            <a:br>
              <a:rPr lang="ru-RU" dirty="0" smtClean="0">
                <a:latin typeface="Serifa Th BT" pitchFamily="18" charset="0"/>
              </a:rPr>
            </a:br>
            <a:r>
              <a:rPr lang="ru-RU" dirty="0" smtClean="0">
                <a:latin typeface="Palatino Linotype" pitchFamily="18" charset="0"/>
              </a:rPr>
              <a:t>ῡ - средняя скорость</a:t>
            </a:r>
          </a:p>
          <a:p>
            <a:pPr>
              <a:spcBef>
                <a:spcPct val="50000"/>
              </a:spcBef>
            </a:pPr>
            <a:r>
              <a:rPr lang="ru-RU" dirty="0" smtClean="0">
                <a:latin typeface="Palatino Linotype" pitchFamily="18" charset="0"/>
              </a:rPr>
              <a:t>на интервале </a:t>
            </a:r>
            <a:r>
              <a:rPr lang="ru-RU" dirty="0" smtClean="0">
                <a:latin typeface="Arial" charset="0"/>
                <a:cs typeface="Arial" charset="0"/>
              </a:rPr>
              <a:t>∆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Serifa Th BT" pitchFamily="18" charset="0"/>
              </a:rPr>
              <a:t/>
            </a:r>
            <a:br>
              <a:rPr lang="ru-RU" dirty="0" smtClean="0">
                <a:latin typeface="Serifa Th BT" pitchFamily="18" charset="0"/>
              </a:rPr>
            </a:br>
            <a:r>
              <a:rPr lang="ru-RU" dirty="0" smtClean="0">
                <a:latin typeface="Serifa Th BT" pitchFamily="18" charset="0"/>
              </a:rPr>
              <a:t/>
            </a:r>
            <a:br>
              <a:rPr lang="ru-RU" dirty="0" smtClean="0">
                <a:latin typeface="Serifa Th BT" pitchFamily="18" charset="0"/>
              </a:rPr>
            </a:br>
            <a:r>
              <a:rPr lang="en-US" dirty="0" smtClean="0">
                <a:latin typeface="Serifa Th BT" pitchFamily="18" charset="0"/>
              </a:rPr>
              <a:t> </a:t>
            </a:r>
            <a:r>
              <a:rPr lang="ru-RU" b="1" dirty="0" smtClean="0"/>
              <a:t>Для продуктов: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Arial" charset="0"/>
                <a:cs typeface="Arial" charset="0"/>
              </a:rPr>
              <a:t>∆С = С</a:t>
            </a:r>
            <a:r>
              <a:rPr lang="ru-RU" b="1" baseline="-25000" dirty="0" smtClean="0">
                <a:latin typeface="Arial" charset="0"/>
                <a:cs typeface="Arial" charset="0"/>
              </a:rPr>
              <a:t>2</a:t>
            </a:r>
            <a:r>
              <a:rPr lang="ru-RU" b="1" dirty="0" smtClean="0">
                <a:latin typeface="Arial" charset="0"/>
                <a:cs typeface="Arial" charset="0"/>
              </a:rPr>
              <a:t> – С</a:t>
            </a:r>
            <a:r>
              <a:rPr lang="ru-RU" b="1" baseline="-25000" dirty="0" smtClean="0">
                <a:latin typeface="Arial" charset="0"/>
                <a:cs typeface="Arial" charset="0"/>
              </a:rPr>
              <a:t>1</a:t>
            </a:r>
            <a:r>
              <a:rPr lang="ru-RU" b="1" dirty="0" smtClean="0">
                <a:latin typeface="Arial" charset="0"/>
                <a:cs typeface="Arial" charset="0"/>
              </a:rPr>
              <a:t> </a:t>
            </a:r>
            <a:r>
              <a:rPr lang="en-US" b="1" dirty="0" smtClean="0">
                <a:latin typeface="Arial" charset="0"/>
                <a:cs typeface="Arial" charset="0"/>
              </a:rPr>
              <a:t>&gt; 0</a:t>
            </a:r>
            <a:endParaRPr lang="en-US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Serifa Th BT" pitchFamily="18" charset="0"/>
              </a:rPr>
              <a:t>         </a:t>
            </a:r>
            <a:br>
              <a:rPr lang="en-US" dirty="0" smtClean="0">
                <a:latin typeface="Serifa Th BT" pitchFamily="18" charset="0"/>
              </a:rPr>
            </a:br>
            <a:r>
              <a:rPr lang="en-US" sz="2400" dirty="0" smtClean="0">
                <a:latin typeface="Serifa Th BT" pitchFamily="18" charset="0"/>
              </a:rPr>
              <a:t>                     </a:t>
            </a:r>
            <a:r>
              <a:rPr lang="ru-RU" sz="2400" dirty="0" smtClean="0">
                <a:latin typeface="Palatino Linotype" pitchFamily="18" charset="0"/>
              </a:rPr>
              <a:t>ῡ</a:t>
            </a:r>
            <a:r>
              <a:rPr lang="ru-RU" sz="2400" dirty="0" smtClean="0">
                <a:latin typeface="Monotype Corsiva" pitchFamily="66" charset="0"/>
              </a:rPr>
              <a:t> = +</a:t>
            </a:r>
            <a:r>
              <a:rPr lang="en-US" sz="2400" dirty="0" smtClean="0">
                <a:latin typeface="Monotype Corsiva" pitchFamily="66" charset="0"/>
              </a:rPr>
              <a:t/>
            </a:r>
            <a:br>
              <a:rPr lang="en-US" sz="2400" dirty="0" smtClean="0">
                <a:latin typeface="Monotype Corsiva" pitchFamily="66" charset="0"/>
              </a:rPr>
            </a:br>
            <a:r>
              <a:rPr lang="en-US" dirty="0" smtClean="0">
                <a:latin typeface="Monotype Corsiva" pitchFamily="66" charset="0"/>
              </a:rPr>
              <a:t/>
            </a:r>
            <a:br>
              <a:rPr lang="en-US" dirty="0" smtClean="0">
                <a:latin typeface="Monotype Corsiva" pitchFamily="66" charset="0"/>
              </a:rPr>
            </a:br>
            <a:r>
              <a:rPr lang="ru-RU" b="1" dirty="0" smtClean="0"/>
              <a:t>Для исходных веществ:</a:t>
            </a:r>
            <a:br>
              <a:rPr lang="ru-RU" b="1" dirty="0" smtClean="0"/>
            </a:br>
            <a:r>
              <a:rPr lang="ru-RU" b="1" dirty="0" smtClean="0">
                <a:latin typeface="Arial" charset="0"/>
                <a:cs typeface="Arial" charset="0"/>
              </a:rPr>
              <a:t>∆С = С</a:t>
            </a:r>
            <a:r>
              <a:rPr lang="ru-RU" b="1" baseline="-25000" dirty="0" smtClean="0">
                <a:latin typeface="Arial" charset="0"/>
                <a:cs typeface="Arial" charset="0"/>
              </a:rPr>
              <a:t>2</a:t>
            </a:r>
            <a:r>
              <a:rPr lang="ru-RU" b="1" dirty="0" smtClean="0">
                <a:latin typeface="Arial" charset="0"/>
                <a:cs typeface="Arial" charset="0"/>
              </a:rPr>
              <a:t> – С</a:t>
            </a:r>
            <a:r>
              <a:rPr lang="ru-RU" b="1" baseline="-25000" dirty="0" smtClean="0">
                <a:latin typeface="Arial" charset="0"/>
                <a:cs typeface="Arial" charset="0"/>
              </a:rPr>
              <a:t>1</a:t>
            </a:r>
            <a:r>
              <a:rPr lang="ru-RU" b="1" dirty="0" smtClean="0">
                <a:latin typeface="Arial" charset="0"/>
                <a:cs typeface="Arial" charset="0"/>
              </a:rPr>
              <a:t> </a:t>
            </a:r>
            <a:r>
              <a:rPr lang="en-US" b="1" dirty="0" smtClean="0">
                <a:latin typeface="Arial" charset="0"/>
                <a:cs typeface="Arial" charset="0"/>
              </a:rPr>
              <a:t>&lt; 0</a:t>
            </a:r>
            <a:endParaRPr lang="en-US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Monotype Corsiva" pitchFamily="66" charset="0"/>
              </a:rPr>
              <a:t/>
            </a:r>
            <a:br>
              <a:rPr lang="en-US" dirty="0" smtClean="0">
                <a:latin typeface="Monotype Corsiva" pitchFamily="66" charset="0"/>
              </a:rPr>
            </a:br>
            <a:r>
              <a:rPr lang="en-US" dirty="0" smtClean="0">
                <a:latin typeface="Monotype Corsiva" pitchFamily="66" charset="0"/>
              </a:rPr>
              <a:t/>
            </a:r>
            <a:br>
              <a:rPr lang="en-US" dirty="0" smtClean="0">
                <a:latin typeface="Monotype Corsiva" pitchFamily="66" charset="0"/>
              </a:rPr>
            </a:br>
            <a:r>
              <a:rPr lang="en-US" dirty="0" smtClean="0">
                <a:latin typeface="Monotype Corsiva" pitchFamily="66" charset="0"/>
              </a:rPr>
              <a:t>                       </a:t>
            </a:r>
            <a:r>
              <a:rPr lang="ru-RU" sz="2800" dirty="0" smtClean="0">
                <a:latin typeface="Palatino Linotype" pitchFamily="18" charset="0"/>
              </a:rPr>
              <a:t>ῡ</a:t>
            </a:r>
            <a:r>
              <a:rPr lang="ru-RU" dirty="0" smtClean="0">
                <a:latin typeface="Monotype Corsiva" pitchFamily="66" charset="0"/>
              </a:rPr>
              <a:t> = </a:t>
            </a:r>
            <a:r>
              <a:rPr lang="en-US" dirty="0" smtClean="0">
                <a:latin typeface="Monotype Corsiva" pitchFamily="66" charset="0"/>
              </a:rPr>
              <a:t>–</a:t>
            </a:r>
          </a:p>
        </p:txBody>
      </p:sp>
      <p:grpSp>
        <p:nvGrpSpPr>
          <p:cNvPr id="56" name="Group 20"/>
          <p:cNvGrpSpPr>
            <a:grpSpLocks/>
          </p:cNvGrpSpPr>
          <p:nvPr/>
        </p:nvGrpSpPr>
        <p:grpSpPr bwMode="auto">
          <a:xfrm>
            <a:off x="1158046" y="1644547"/>
            <a:ext cx="647700" cy="889000"/>
            <a:chOff x="1066" y="1207"/>
            <a:chExt cx="408" cy="560"/>
          </a:xfrm>
        </p:grpSpPr>
        <p:sp>
          <p:nvSpPr>
            <p:cNvPr id="57" name="Text Box 7"/>
            <p:cNvSpPr txBox="1">
              <a:spLocks noChangeArrowheads="1"/>
            </p:cNvSpPr>
            <p:nvPr/>
          </p:nvSpPr>
          <p:spPr bwMode="auto">
            <a:xfrm>
              <a:off x="1066" y="1207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>
                  <a:latin typeface="Arial" charset="0"/>
                  <a:cs typeface="Arial" charset="0"/>
                </a:rPr>
                <a:t>∆С</a:t>
              </a:r>
            </a:p>
          </p:txBody>
        </p:sp>
        <p:sp>
          <p:nvSpPr>
            <p:cNvPr id="58" name="Text Box 8"/>
            <p:cNvSpPr txBox="1">
              <a:spLocks noChangeArrowheads="1"/>
            </p:cNvSpPr>
            <p:nvPr/>
          </p:nvSpPr>
          <p:spPr bwMode="auto">
            <a:xfrm>
              <a:off x="1066" y="1479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>
                  <a:latin typeface="Arial" charset="0"/>
                  <a:cs typeface="Arial" charset="0"/>
                </a:rPr>
                <a:t>∆</a:t>
              </a:r>
              <a:endParaRPr lang="el-GR" sz="2000">
                <a:latin typeface="Palatino Linotype" pitchFamily="18" charset="0"/>
                <a:cs typeface="Arial" charset="0"/>
              </a:endParaRPr>
            </a:p>
          </p:txBody>
        </p:sp>
        <p:grpSp>
          <p:nvGrpSpPr>
            <p:cNvPr id="59" name="Group 13"/>
            <p:cNvGrpSpPr>
              <a:grpSpLocks/>
            </p:cNvGrpSpPr>
            <p:nvPr/>
          </p:nvGrpSpPr>
          <p:grpSpPr bwMode="auto">
            <a:xfrm>
              <a:off x="1292" y="1525"/>
              <a:ext cx="136" cy="181"/>
              <a:chOff x="1202" y="2523"/>
              <a:chExt cx="136" cy="181"/>
            </a:xfrm>
          </p:grpSpPr>
          <p:sp>
            <p:nvSpPr>
              <p:cNvPr id="61" name="Freeform 10"/>
              <p:cNvSpPr>
                <a:spLocks/>
              </p:cNvSpPr>
              <p:nvPr/>
            </p:nvSpPr>
            <p:spPr bwMode="auto">
              <a:xfrm rot="759373">
                <a:off x="1202" y="2523"/>
                <a:ext cx="136" cy="45"/>
              </a:xfrm>
              <a:custGeom>
                <a:avLst/>
                <a:gdLst>
                  <a:gd name="T0" fmla="*/ 0 w 227"/>
                  <a:gd name="T1" fmla="*/ 45 h 45"/>
                  <a:gd name="T2" fmla="*/ 12 w 227"/>
                  <a:gd name="T3" fmla="*/ 0 h 45"/>
                  <a:gd name="T4" fmla="*/ 23 w 227"/>
                  <a:gd name="T5" fmla="*/ 45 h 45"/>
                  <a:gd name="T6" fmla="*/ 29 w 227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7"/>
                  <a:gd name="T13" fmla="*/ 0 h 45"/>
                  <a:gd name="T14" fmla="*/ 227 w 227"/>
                  <a:gd name="T15" fmla="*/ 45 h 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7" h="45">
                    <a:moveTo>
                      <a:pt x="0" y="45"/>
                    </a:moveTo>
                    <a:cubicBezTo>
                      <a:pt x="30" y="22"/>
                      <a:pt x="61" y="0"/>
                      <a:pt x="91" y="0"/>
                    </a:cubicBezTo>
                    <a:cubicBezTo>
                      <a:pt x="121" y="0"/>
                      <a:pt x="158" y="45"/>
                      <a:pt x="181" y="45"/>
                    </a:cubicBezTo>
                    <a:cubicBezTo>
                      <a:pt x="204" y="45"/>
                      <a:pt x="215" y="22"/>
                      <a:pt x="227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Freeform 12"/>
              <p:cNvSpPr>
                <a:spLocks/>
              </p:cNvSpPr>
              <p:nvPr/>
            </p:nvSpPr>
            <p:spPr bwMode="auto">
              <a:xfrm rot="1380579">
                <a:off x="1202" y="2568"/>
                <a:ext cx="90" cy="136"/>
              </a:xfrm>
              <a:custGeom>
                <a:avLst/>
                <a:gdLst>
                  <a:gd name="T0" fmla="*/ 8 w 105"/>
                  <a:gd name="T1" fmla="*/ 0 h 106"/>
                  <a:gd name="T2" fmla="*/ 8 w 105"/>
                  <a:gd name="T3" fmla="*/ 246 h 106"/>
                  <a:gd name="T4" fmla="*/ 57 w 105"/>
                  <a:gd name="T5" fmla="*/ 246 h 106"/>
                  <a:gd name="T6" fmla="*/ 0 60000 65536"/>
                  <a:gd name="T7" fmla="*/ 0 60000 65536"/>
                  <a:gd name="T8" fmla="*/ 0 60000 65536"/>
                  <a:gd name="T9" fmla="*/ 0 w 105"/>
                  <a:gd name="T10" fmla="*/ 0 h 106"/>
                  <a:gd name="T11" fmla="*/ 105 w 105"/>
                  <a:gd name="T12" fmla="*/ 106 h 1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" h="106">
                    <a:moveTo>
                      <a:pt x="15" y="0"/>
                    </a:moveTo>
                    <a:cubicBezTo>
                      <a:pt x="7" y="38"/>
                      <a:pt x="0" y="76"/>
                      <a:pt x="15" y="91"/>
                    </a:cubicBezTo>
                    <a:cubicBezTo>
                      <a:pt x="30" y="106"/>
                      <a:pt x="67" y="98"/>
                      <a:pt x="105" y="9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" name="Line 14"/>
            <p:cNvSpPr>
              <a:spLocks noChangeShapeType="1"/>
            </p:cNvSpPr>
            <p:nvPr/>
          </p:nvSpPr>
          <p:spPr bwMode="auto">
            <a:xfrm>
              <a:off x="1066" y="1479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" name="Прямоугольник 62"/>
          <p:cNvSpPr/>
          <p:nvPr/>
        </p:nvSpPr>
        <p:spPr>
          <a:xfrm>
            <a:off x="1805746" y="1856926"/>
            <a:ext cx="1193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/>
              <a:t>, моль/л</a:t>
            </a:r>
            <a:r>
              <a:rPr lang="en-US" dirty="0" smtClean="0"/>
              <a:t>·</a:t>
            </a:r>
            <a:r>
              <a:rPr lang="ru-RU" dirty="0" smtClean="0"/>
              <a:t>с</a:t>
            </a:r>
            <a:endParaRPr lang="en-US" dirty="0"/>
          </a:p>
        </p:txBody>
      </p:sp>
      <p:grpSp>
        <p:nvGrpSpPr>
          <p:cNvPr id="64" name="Group 17"/>
          <p:cNvGrpSpPr>
            <a:grpSpLocks/>
          </p:cNvGrpSpPr>
          <p:nvPr/>
        </p:nvGrpSpPr>
        <p:grpSpPr bwMode="auto">
          <a:xfrm>
            <a:off x="2184550" y="3011331"/>
            <a:ext cx="215900" cy="287338"/>
            <a:chOff x="1202" y="2523"/>
            <a:chExt cx="136" cy="181"/>
          </a:xfrm>
        </p:grpSpPr>
        <p:sp>
          <p:nvSpPr>
            <p:cNvPr id="65" name="Freeform 18"/>
            <p:cNvSpPr>
              <a:spLocks/>
            </p:cNvSpPr>
            <p:nvPr/>
          </p:nvSpPr>
          <p:spPr bwMode="auto">
            <a:xfrm rot="759373">
              <a:off x="1202" y="2523"/>
              <a:ext cx="136" cy="45"/>
            </a:xfrm>
            <a:custGeom>
              <a:avLst/>
              <a:gdLst>
                <a:gd name="T0" fmla="*/ 0 w 227"/>
                <a:gd name="T1" fmla="*/ 45 h 45"/>
                <a:gd name="T2" fmla="*/ 12 w 227"/>
                <a:gd name="T3" fmla="*/ 0 h 45"/>
                <a:gd name="T4" fmla="*/ 23 w 227"/>
                <a:gd name="T5" fmla="*/ 45 h 45"/>
                <a:gd name="T6" fmla="*/ 29 w 227"/>
                <a:gd name="T7" fmla="*/ 0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7"/>
                <a:gd name="T13" fmla="*/ 0 h 45"/>
                <a:gd name="T14" fmla="*/ 227 w 227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7" h="45">
                  <a:moveTo>
                    <a:pt x="0" y="45"/>
                  </a:moveTo>
                  <a:cubicBezTo>
                    <a:pt x="30" y="22"/>
                    <a:pt x="61" y="0"/>
                    <a:pt x="91" y="0"/>
                  </a:cubicBezTo>
                  <a:cubicBezTo>
                    <a:pt x="121" y="0"/>
                    <a:pt x="158" y="45"/>
                    <a:pt x="181" y="45"/>
                  </a:cubicBezTo>
                  <a:cubicBezTo>
                    <a:pt x="204" y="45"/>
                    <a:pt x="215" y="22"/>
                    <a:pt x="227" y="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 rot="1380579">
              <a:off x="1202" y="2568"/>
              <a:ext cx="90" cy="136"/>
            </a:xfrm>
            <a:custGeom>
              <a:avLst/>
              <a:gdLst>
                <a:gd name="T0" fmla="*/ 8 w 105"/>
                <a:gd name="T1" fmla="*/ 0 h 106"/>
                <a:gd name="T2" fmla="*/ 8 w 105"/>
                <a:gd name="T3" fmla="*/ 246 h 106"/>
                <a:gd name="T4" fmla="*/ 57 w 105"/>
                <a:gd name="T5" fmla="*/ 246 h 106"/>
                <a:gd name="T6" fmla="*/ 0 60000 65536"/>
                <a:gd name="T7" fmla="*/ 0 60000 65536"/>
                <a:gd name="T8" fmla="*/ 0 60000 65536"/>
                <a:gd name="T9" fmla="*/ 0 w 105"/>
                <a:gd name="T10" fmla="*/ 0 h 106"/>
                <a:gd name="T11" fmla="*/ 105 w 105"/>
                <a:gd name="T12" fmla="*/ 106 h 1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5" h="106">
                  <a:moveTo>
                    <a:pt x="15" y="0"/>
                  </a:moveTo>
                  <a:cubicBezTo>
                    <a:pt x="7" y="38"/>
                    <a:pt x="0" y="76"/>
                    <a:pt x="15" y="91"/>
                  </a:cubicBezTo>
                  <a:cubicBezTo>
                    <a:pt x="30" y="106"/>
                    <a:pt x="67" y="98"/>
                    <a:pt x="105" y="91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" name="Group 22"/>
          <p:cNvGrpSpPr>
            <a:grpSpLocks/>
          </p:cNvGrpSpPr>
          <p:nvPr/>
        </p:nvGrpSpPr>
        <p:grpSpPr bwMode="auto">
          <a:xfrm>
            <a:off x="2675749" y="4217988"/>
            <a:ext cx="647700" cy="889000"/>
            <a:chOff x="1066" y="1207"/>
            <a:chExt cx="408" cy="560"/>
          </a:xfrm>
        </p:grpSpPr>
        <p:sp>
          <p:nvSpPr>
            <p:cNvPr id="68" name="Text Box 23"/>
            <p:cNvSpPr txBox="1">
              <a:spLocks noChangeArrowheads="1"/>
            </p:cNvSpPr>
            <p:nvPr/>
          </p:nvSpPr>
          <p:spPr bwMode="auto">
            <a:xfrm>
              <a:off x="1066" y="1207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>
                  <a:latin typeface="Arial" charset="0"/>
                  <a:cs typeface="Arial" charset="0"/>
                </a:rPr>
                <a:t>∆С</a:t>
              </a:r>
            </a:p>
          </p:txBody>
        </p:sp>
        <p:sp>
          <p:nvSpPr>
            <p:cNvPr id="69" name="Text Box 24"/>
            <p:cNvSpPr txBox="1">
              <a:spLocks noChangeArrowheads="1"/>
            </p:cNvSpPr>
            <p:nvPr/>
          </p:nvSpPr>
          <p:spPr bwMode="auto">
            <a:xfrm>
              <a:off x="1066" y="1479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>
                  <a:latin typeface="Arial" charset="0"/>
                  <a:cs typeface="Arial" charset="0"/>
                </a:rPr>
                <a:t>∆</a:t>
              </a:r>
              <a:endParaRPr lang="el-GR" sz="2000">
                <a:latin typeface="Palatino Linotype" pitchFamily="18" charset="0"/>
                <a:cs typeface="Arial" charset="0"/>
              </a:endParaRPr>
            </a:p>
          </p:txBody>
        </p:sp>
        <p:grpSp>
          <p:nvGrpSpPr>
            <p:cNvPr id="70" name="Group 25"/>
            <p:cNvGrpSpPr>
              <a:grpSpLocks/>
            </p:cNvGrpSpPr>
            <p:nvPr/>
          </p:nvGrpSpPr>
          <p:grpSpPr bwMode="auto">
            <a:xfrm>
              <a:off x="1292" y="1525"/>
              <a:ext cx="136" cy="181"/>
              <a:chOff x="1202" y="2523"/>
              <a:chExt cx="136" cy="181"/>
            </a:xfrm>
          </p:grpSpPr>
          <p:sp>
            <p:nvSpPr>
              <p:cNvPr id="72" name="Freeform 26"/>
              <p:cNvSpPr>
                <a:spLocks/>
              </p:cNvSpPr>
              <p:nvPr/>
            </p:nvSpPr>
            <p:spPr bwMode="auto">
              <a:xfrm rot="759373">
                <a:off x="1202" y="2523"/>
                <a:ext cx="136" cy="45"/>
              </a:xfrm>
              <a:custGeom>
                <a:avLst/>
                <a:gdLst>
                  <a:gd name="T0" fmla="*/ 0 w 227"/>
                  <a:gd name="T1" fmla="*/ 45 h 45"/>
                  <a:gd name="T2" fmla="*/ 12 w 227"/>
                  <a:gd name="T3" fmla="*/ 0 h 45"/>
                  <a:gd name="T4" fmla="*/ 23 w 227"/>
                  <a:gd name="T5" fmla="*/ 45 h 45"/>
                  <a:gd name="T6" fmla="*/ 29 w 227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7"/>
                  <a:gd name="T13" fmla="*/ 0 h 45"/>
                  <a:gd name="T14" fmla="*/ 227 w 227"/>
                  <a:gd name="T15" fmla="*/ 45 h 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7" h="45">
                    <a:moveTo>
                      <a:pt x="0" y="45"/>
                    </a:moveTo>
                    <a:cubicBezTo>
                      <a:pt x="30" y="22"/>
                      <a:pt x="61" y="0"/>
                      <a:pt x="91" y="0"/>
                    </a:cubicBezTo>
                    <a:cubicBezTo>
                      <a:pt x="121" y="0"/>
                      <a:pt x="158" y="45"/>
                      <a:pt x="181" y="45"/>
                    </a:cubicBezTo>
                    <a:cubicBezTo>
                      <a:pt x="204" y="45"/>
                      <a:pt x="215" y="22"/>
                      <a:pt x="227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27"/>
              <p:cNvSpPr>
                <a:spLocks/>
              </p:cNvSpPr>
              <p:nvPr/>
            </p:nvSpPr>
            <p:spPr bwMode="auto">
              <a:xfrm rot="1380579">
                <a:off x="1202" y="2568"/>
                <a:ext cx="90" cy="136"/>
              </a:xfrm>
              <a:custGeom>
                <a:avLst/>
                <a:gdLst>
                  <a:gd name="T0" fmla="*/ 8 w 105"/>
                  <a:gd name="T1" fmla="*/ 0 h 106"/>
                  <a:gd name="T2" fmla="*/ 8 w 105"/>
                  <a:gd name="T3" fmla="*/ 246 h 106"/>
                  <a:gd name="T4" fmla="*/ 57 w 105"/>
                  <a:gd name="T5" fmla="*/ 246 h 106"/>
                  <a:gd name="T6" fmla="*/ 0 60000 65536"/>
                  <a:gd name="T7" fmla="*/ 0 60000 65536"/>
                  <a:gd name="T8" fmla="*/ 0 60000 65536"/>
                  <a:gd name="T9" fmla="*/ 0 w 105"/>
                  <a:gd name="T10" fmla="*/ 0 h 106"/>
                  <a:gd name="T11" fmla="*/ 105 w 105"/>
                  <a:gd name="T12" fmla="*/ 106 h 1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" h="106">
                    <a:moveTo>
                      <a:pt x="15" y="0"/>
                    </a:moveTo>
                    <a:cubicBezTo>
                      <a:pt x="7" y="38"/>
                      <a:pt x="0" y="76"/>
                      <a:pt x="15" y="91"/>
                    </a:cubicBezTo>
                    <a:cubicBezTo>
                      <a:pt x="30" y="106"/>
                      <a:pt x="67" y="98"/>
                      <a:pt x="105" y="9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" name="Line 28"/>
            <p:cNvSpPr>
              <a:spLocks noChangeShapeType="1"/>
            </p:cNvSpPr>
            <p:nvPr/>
          </p:nvSpPr>
          <p:spPr bwMode="auto">
            <a:xfrm>
              <a:off x="1066" y="1479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" name="Group 30"/>
          <p:cNvGrpSpPr>
            <a:grpSpLocks/>
          </p:cNvGrpSpPr>
          <p:nvPr/>
        </p:nvGrpSpPr>
        <p:grpSpPr bwMode="auto">
          <a:xfrm>
            <a:off x="2148037" y="5943600"/>
            <a:ext cx="647700" cy="889000"/>
            <a:chOff x="1066" y="1207"/>
            <a:chExt cx="408" cy="560"/>
          </a:xfrm>
        </p:grpSpPr>
        <p:sp>
          <p:nvSpPr>
            <p:cNvPr id="75" name="Text Box 31"/>
            <p:cNvSpPr txBox="1">
              <a:spLocks noChangeArrowheads="1"/>
            </p:cNvSpPr>
            <p:nvPr/>
          </p:nvSpPr>
          <p:spPr bwMode="auto">
            <a:xfrm>
              <a:off x="1066" y="1207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>
                  <a:latin typeface="Arial" charset="0"/>
                  <a:cs typeface="Arial" charset="0"/>
                </a:rPr>
                <a:t>∆С</a:t>
              </a:r>
            </a:p>
          </p:txBody>
        </p:sp>
        <p:sp>
          <p:nvSpPr>
            <p:cNvPr id="76" name="Text Box 32"/>
            <p:cNvSpPr txBox="1">
              <a:spLocks noChangeArrowheads="1"/>
            </p:cNvSpPr>
            <p:nvPr/>
          </p:nvSpPr>
          <p:spPr bwMode="auto">
            <a:xfrm>
              <a:off x="1066" y="1479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400">
                  <a:latin typeface="Arial" charset="0"/>
                  <a:cs typeface="Arial" charset="0"/>
                </a:rPr>
                <a:t>∆</a:t>
              </a:r>
              <a:endParaRPr lang="el-GR" sz="2000">
                <a:latin typeface="Palatino Linotype" pitchFamily="18" charset="0"/>
                <a:cs typeface="Arial" charset="0"/>
              </a:endParaRPr>
            </a:p>
          </p:txBody>
        </p:sp>
        <p:grpSp>
          <p:nvGrpSpPr>
            <p:cNvPr id="77" name="Group 33"/>
            <p:cNvGrpSpPr>
              <a:grpSpLocks/>
            </p:cNvGrpSpPr>
            <p:nvPr/>
          </p:nvGrpSpPr>
          <p:grpSpPr bwMode="auto">
            <a:xfrm>
              <a:off x="1292" y="1525"/>
              <a:ext cx="136" cy="181"/>
              <a:chOff x="1202" y="2523"/>
              <a:chExt cx="136" cy="181"/>
            </a:xfrm>
          </p:grpSpPr>
          <p:sp>
            <p:nvSpPr>
              <p:cNvPr id="79" name="Freeform 34"/>
              <p:cNvSpPr>
                <a:spLocks/>
              </p:cNvSpPr>
              <p:nvPr/>
            </p:nvSpPr>
            <p:spPr bwMode="auto">
              <a:xfrm rot="759373">
                <a:off x="1202" y="2523"/>
                <a:ext cx="136" cy="45"/>
              </a:xfrm>
              <a:custGeom>
                <a:avLst/>
                <a:gdLst>
                  <a:gd name="T0" fmla="*/ 0 w 227"/>
                  <a:gd name="T1" fmla="*/ 45 h 45"/>
                  <a:gd name="T2" fmla="*/ 12 w 227"/>
                  <a:gd name="T3" fmla="*/ 0 h 45"/>
                  <a:gd name="T4" fmla="*/ 23 w 227"/>
                  <a:gd name="T5" fmla="*/ 45 h 45"/>
                  <a:gd name="T6" fmla="*/ 29 w 227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7"/>
                  <a:gd name="T13" fmla="*/ 0 h 45"/>
                  <a:gd name="T14" fmla="*/ 227 w 227"/>
                  <a:gd name="T15" fmla="*/ 45 h 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7" h="45">
                    <a:moveTo>
                      <a:pt x="0" y="45"/>
                    </a:moveTo>
                    <a:cubicBezTo>
                      <a:pt x="30" y="22"/>
                      <a:pt x="61" y="0"/>
                      <a:pt x="91" y="0"/>
                    </a:cubicBezTo>
                    <a:cubicBezTo>
                      <a:pt x="121" y="0"/>
                      <a:pt x="158" y="45"/>
                      <a:pt x="181" y="45"/>
                    </a:cubicBezTo>
                    <a:cubicBezTo>
                      <a:pt x="204" y="45"/>
                      <a:pt x="215" y="22"/>
                      <a:pt x="227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35"/>
              <p:cNvSpPr>
                <a:spLocks/>
              </p:cNvSpPr>
              <p:nvPr/>
            </p:nvSpPr>
            <p:spPr bwMode="auto">
              <a:xfrm rot="1380579">
                <a:off x="1202" y="2568"/>
                <a:ext cx="90" cy="136"/>
              </a:xfrm>
              <a:custGeom>
                <a:avLst/>
                <a:gdLst>
                  <a:gd name="T0" fmla="*/ 8 w 105"/>
                  <a:gd name="T1" fmla="*/ 0 h 106"/>
                  <a:gd name="T2" fmla="*/ 8 w 105"/>
                  <a:gd name="T3" fmla="*/ 246 h 106"/>
                  <a:gd name="T4" fmla="*/ 57 w 105"/>
                  <a:gd name="T5" fmla="*/ 246 h 106"/>
                  <a:gd name="T6" fmla="*/ 0 60000 65536"/>
                  <a:gd name="T7" fmla="*/ 0 60000 65536"/>
                  <a:gd name="T8" fmla="*/ 0 60000 65536"/>
                  <a:gd name="T9" fmla="*/ 0 w 105"/>
                  <a:gd name="T10" fmla="*/ 0 h 106"/>
                  <a:gd name="T11" fmla="*/ 105 w 105"/>
                  <a:gd name="T12" fmla="*/ 106 h 1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5" h="106">
                    <a:moveTo>
                      <a:pt x="15" y="0"/>
                    </a:moveTo>
                    <a:cubicBezTo>
                      <a:pt x="7" y="38"/>
                      <a:pt x="0" y="76"/>
                      <a:pt x="15" y="91"/>
                    </a:cubicBezTo>
                    <a:cubicBezTo>
                      <a:pt x="30" y="106"/>
                      <a:pt x="67" y="98"/>
                      <a:pt x="105" y="9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" name="Line 36"/>
            <p:cNvSpPr>
              <a:spLocks noChangeShapeType="1"/>
            </p:cNvSpPr>
            <p:nvPr/>
          </p:nvSpPr>
          <p:spPr bwMode="auto">
            <a:xfrm>
              <a:off x="1066" y="1479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0937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ru-RU" dirty="0"/>
              <a:t>Из графиков видно, что скорость не постоянная величина и все время меняется во </a:t>
            </a:r>
            <a:r>
              <a:rPr lang="ru-RU" dirty="0" smtClean="0"/>
              <a:t>времени.</a:t>
            </a:r>
          </a:p>
          <a:p>
            <a:pPr marL="0" indent="0">
              <a:buNone/>
              <a:defRPr/>
            </a:pPr>
            <a:r>
              <a:rPr lang="ru-RU" dirty="0" smtClean="0"/>
              <a:t> Поэтому существует понятие </a:t>
            </a:r>
          </a:p>
          <a:p>
            <a:pPr algn="ctr"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мгновенная скорость»</a:t>
            </a:r>
          </a:p>
          <a:p>
            <a:pPr marL="0" indent="0">
              <a:buNone/>
              <a:defRPr/>
            </a:pPr>
            <a:r>
              <a:rPr lang="ru-RU" dirty="0"/>
              <a:t>Мгновенная скорость – это скорость реакции в данный момент времени. </a:t>
            </a:r>
          </a:p>
          <a:p>
            <a:pPr>
              <a:buNone/>
              <a:defRPr/>
            </a:pPr>
            <a:r>
              <a:rPr lang="ru-RU" sz="2400" dirty="0"/>
              <a:t>Она определяется производной от </a:t>
            </a:r>
            <a:r>
              <a:rPr lang="ru-RU" sz="2400" dirty="0" smtClean="0"/>
              <a:t>концентрации </a:t>
            </a:r>
            <a:r>
              <a:rPr lang="ru-RU" sz="2400" dirty="0"/>
              <a:t>по времени: </a:t>
            </a:r>
          </a:p>
          <a:p>
            <a:pPr>
              <a:defRPr/>
            </a:pPr>
            <a:endParaRPr lang="ru-RU" dirty="0" smtClean="0">
              <a:latin typeface="Palatino Linotype" pitchFamily="18" charset="0"/>
            </a:endParaRPr>
          </a:p>
          <a:p>
            <a:pPr marL="0" indent="0">
              <a:buNone/>
              <a:defRPr/>
            </a:pPr>
            <a:r>
              <a:rPr lang="ru-RU" dirty="0" smtClean="0">
                <a:latin typeface="Palatino Linotype" pitchFamily="18" charset="0"/>
              </a:rPr>
              <a:t>   </a:t>
            </a:r>
            <a:r>
              <a:rPr lang="el-GR" dirty="0" smtClean="0">
                <a:latin typeface="Palatino Linotype" pitchFamily="18" charset="0"/>
              </a:rPr>
              <a:t>υ</a:t>
            </a:r>
            <a:r>
              <a:rPr lang="ru-RU" dirty="0">
                <a:latin typeface="Monotype Corsiva" pitchFamily="66" charset="0"/>
              </a:rPr>
              <a:t>= </a:t>
            </a:r>
            <a:r>
              <a:rPr lang="en-US" dirty="0">
                <a:latin typeface="Serifa Th BT" pitchFamily="18" charset="0"/>
              </a:rPr>
              <a:t>±</a:t>
            </a:r>
            <a:endParaRPr lang="en-US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547813" y="4813300"/>
            <a:ext cx="576262" cy="673100"/>
            <a:chOff x="4513" y="3748"/>
            <a:chExt cx="363" cy="424"/>
          </a:xfrm>
        </p:grpSpPr>
        <p:sp>
          <p:nvSpPr>
            <p:cNvPr id="5" name="Text Box 13"/>
            <p:cNvSpPr txBox="1">
              <a:spLocks noChangeArrowheads="1"/>
            </p:cNvSpPr>
            <p:nvPr/>
          </p:nvSpPr>
          <p:spPr bwMode="auto">
            <a:xfrm>
              <a:off x="4513" y="3748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/>
                <a:t>dC</a:t>
              </a:r>
              <a:endParaRPr lang="ru-RU" b="1"/>
            </a:p>
          </p:txBody>
        </p:sp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4513" y="3884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/>
                <a:t>d</a:t>
              </a:r>
              <a:r>
                <a:rPr lang="el-GR" sz="2400">
                  <a:latin typeface="Palatino Linotype" pitchFamily="18" charset="0"/>
                </a:rPr>
                <a:t>τ</a:t>
              </a:r>
            </a:p>
          </p:txBody>
        </p:sp>
        <p:sp>
          <p:nvSpPr>
            <p:cNvPr id="7" name="Line 15"/>
            <p:cNvSpPr>
              <a:spLocks noChangeShapeType="1"/>
            </p:cNvSpPr>
            <p:nvPr/>
          </p:nvSpPr>
          <p:spPr bwMode="auto">
            <a:xfrm>
              <a:off x="4558" y="3974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0467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Скорость реакции </a:t>
            </a:r>
            <a:r>
              <a:rPr lang="ru-RU" sz="3200" dirty="0" smtClean="0"/>
              <a:t>зависит:</a:t>
            </a:r>
          </a:p>
          <a:p>
            <a:pPr>
              <a:defRPr/>
            </a:pPr>
            <a:r>
              <a:rPr lang="ru-RU" sz="2800" dirty="0"/>
              <a:t>От природы вещества</a:t>
            </a:r>
          </a:p>
          <a:p>
            <a:pPr>
              <a:defRPr/>
            </a:pPr>
            <a:r>
              <a:rPr lang="ru-RU" sz="2800" dirty="0"/>
              <a:t>Концентрации вещества</a:t>
            </a:r>
          </a:p>
          <a:p>
            <a:pPr>
              <a:defRPr/>
            </a:pPr>
            <a:r>
              <a:rPr lang="ru-RU" sz="2800" dirty="0"/>
              <a:t>Температуры, давления (для газов)</a:t>
            </a:r>
          </a:p>
          <a:p>
            <a:pPr>
              <a:defRPr/>
            </a:pPr>
            <a:r>
              <a:rPr lang="ru-RU" sz="2800" dirty="0"/>
              <a:t>Присутствия катализатора</a:t>
            </a:r>
          </a:p>
          <a:p>
            <a:pPr>
              <a:defRPr/>
            </a:pPr>
            <a:r>
              <a:rPr lang="ru-RU" sz="2800" dirty="0"/>
              <a:t>Площади поверхности раздела фаз</a:t>
            </a:r>
            <a:br>
              <a:rPr lang="ru-RU" sz="2800" dirty="0"/>
            </a:br>
            <a:r>
              <a:rPr lang="ru-RU" sz="2800" dirty="0"/>
              <a:t>(для гетерогенной реакции)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+mn-lt"/>
              </a:rPr>
              <a:t>Закон действующих масс </a:t>
            </a:r>
            <a:endParaRPr lang="en-US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Сформулирован математиком </a:t>
            </a:r>
            <a:r>
              <a:rPr lang="ru-RU" sz="2800" dirty="0" err="1" smtClean="0"/>
              <a:t>Гульдбергом</a:t>
            </a:r>
            <a:r>
              <a:rPr lang="ru-RU" sz="2800" dirty="0" smtClean="0"/>
              <a:t> </a:t>
            </a:r>
            <a:r>
              <a:rPr lang="ru-RU" sz="2800" dirty="0"/>
              <a:t>и химиком </a:t>
            </a:r>
            <a:r>
              <a:rPr lang="ru-RU" sz="2800" dirty="0" err="1"/>
              <a:t>Вааге</a:t>
            </a:r>
            <a:r>
              <a:rPr lang="ru-RU" sz="2800" dirty="0"/>
              <a:t> (1867 г</a:t>
            </a:r>
            <a:r>
              <a:rPr lang="ru-RU" sz="2800" dirty="0" smtClean="0"/>
              <a:t>.)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 smtClean="0"/>
              <a:t>З.Д.М.:</a:t>
            </a:r>
          </a:p>
          <a:p>
            <a:pPr marL="0" indent="0">
              <a:buNone/>
            </a:pPr>
            <a:r>
              <a:rPr lang="ru-RU" sz="2800" b="1" dirty="0" smtClean="0"/>
              <a:t>Скорость </a:t>
            </a:r>
            <a:r>
              <a:rPr lang="ru-RU" sz="2800" b="1" dirty="0"/>
              <a:t>химической реакции пропорциональна произведению концентраций реагирующих веществ возведенных в степени их стехиометрических коэффициентов.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6609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2202</Words>
  <Application>Microsoft Office PowerPoint</Application>
  <PresentationFormat>Экран (4:3)</PresentationFormat>
  <Paragraphs>283</Paragraphs>
  <Slides>44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6" baseType="lpstr">
      <vt:lpstr>Поток</vt:lpstr>
      <vt:lpstr>Формула</vt:lpstr>
      <vt:lpstr>Химическая кинетика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Закон действующих масс </vt:lpstr>
      <vt:lpstr>Презентация PowerPoint</vt:lpstr>
      <vt:lpstr>Молекулярность и порядок реакций</vt:lpstr>
      <vt:lpstr>Презентация PowerPoint</vt:lpstr>
      <vt:lpstr>Презентация PowerPoint</vt:lpstr>
      <vt:lpstr>Презентация PowerPoint</vt:lpstr>
      <vt:lpstr>Влияние температуры на скорость реакции </vt:lpstr>
      <vt:lpstr>Презентация PowerPoint</vt:lpstr>
      <vt:lpstr>Теория активации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Влияние катализатора на скорость реакции </vt:lpstr>
      <vt:lpstr>Презентация PowerPoint</vt:lpstr>
      <vt:lpstr>Презентация PowerPoint</vt:lpstr>
      <vt:lpstr>Презентация PowerPoint</vt:lpstr>
      <vt:lpstr>Сложные реакции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Химическое равновесие</vt:lpstr>
      <vt:lpstr>Презентация PowerPoint</vt:lpstr>
      <vt:lpstr>Химическое равновесие</vt:lpstr>
      <vt:lpstr>Презентация PowerPoint</vt:lpstr>
      <vt:lpstr>Константа химического равновесия</vt:lpstr>
      <vt:lpstr>ЗДМ для обратимых процессов</vt:lpstr>
      <vt:lpstr>Презентация PowerPoint</vt:lpstr>
      <vt:lpstr>Презентация PowerPoint</vt:lpstr>
      <vt:lpstr>Презентация PowerPoint</vt:lpstr>
      <vt:lpstr>Смещение химического равновесия</vt:lpstr>
      <vt:lpstr>Влияние концентраций реагентов</vt:lpstr>
      <vt:lpstr>Влияние давления</vt:lpstr>
      <vt:lpstr>Влияние температуры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Химическая кинетика</dc:title>
  <dc:creator>KYZ9</dc:creator>
  <cp:lastModifiedBy>KYZ9</cp:lastModifiedBy>
  <cp:revision>27</cp:revision>
  <dcterms:created xsi:type="dcterms:W3CDTF">2014-11-04T13:23:23Z</dcterms:created>
  <dcterms:modified xsi:type="dcterms:W3CDTF">2014-11-24T13:24:21Z</dcterms:modified>
</cp:coreProperties>
</file>